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322" r:id="rId2"/>
    <p:sldId id="289" r:id="rId3"/>
    <p:sldId id="354" r:id="rId4"/>
    <p:sldId id="361" r:id="rId5"/>
    <p:sldId id="369" r:id="rId6"/>
    <p:sldId id="360" r:id="rId7"/>
    <p:sldId id="358" r:id="rId8"/>
    <p:sldId id="356" r:id="rId9"/>
    <p:sldId id="357" r:id="rId10"/>
    <p:sldId id="362" r:id="rId11"/>
    <p:sldId id="363" r:id="rId12"/>
    <p:sldId id="370" r:id="rId13"/>
    <p:sldId id="364" r:id="rId14"/>
    <p:sldId id="365" r:id="rId15"/>
    <p:sldId id="366" r:id="rId16"/>
    <p:sldId id="367" r:id="rId17"/>
    <p:sldId id="368" r:id="rId18"/>
    <p:sldId id="371" r:id="rId19"/>
    <p:sldId id="372" r:id="rId20"/>
    <p:sldId id="373" r:id="rId21"/>
    <p:sldId id="374" r:id="rId22"/>
    <p:sldId id="375" r:id="rId23"/>
    <p:sldId id="377" r:id="rId24"/>
    <p:sldId id="320" r:id="rId2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5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1" name="Rectangle 10"/>
          <p:cNvSpPr/>
          <p:nvPr/>
        </p:nvSpPr>
        <p:spPr>
          <a:xfrm>
            <a:off x="0" y="3866920"/>
            <a:ext cx="9144000" cy="299108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0" y="0"/>
            <a:ext cx="9144000" cy="386692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Rectangle 12"/>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Oval 13"/>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1473795" y="5052545"/>
            <a:ext cx="5637010" cy="882119"/>
          </a:xfrm>
        </p:spPr>
        <p:txBody>
          <a:bodyPr>
            <a:normAutofit/>
          </a:bodyPr>
          <a:lstStyle>
            <a:lvl1pPr marL="0" indent="0" algn="l">
              <a:buNone/>
              <a:defRPr sz="22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ctrTitle"/>
          </p:nvPr>
        </p:nvSpPr>
        <p:spPr>
          <a:xfrm>
            <a:off x="817581" y="3132290"/>
            <a:ext cx="7175351" cy="1793167"/>
          </a:xfrm>
          <a:effectLst/>
        </p:spPr>
        <p:txBody>
          <a:bodyPr>
            <a:noAutofit/>
          </a:bodyPr>
          <a:lstStyle>
            <a:lvl1pPr marL="640080" indent="-457200" algn="l">
              <a:defRPr sz="5400"/>
            </a:lvl1pPr>
          </a:lstStyle>
          <a:p>
            <a:r>
              <a:rPr lang="en-US"/>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1905000" y="731519"/>
            <a:ext cx="6400800" cy="347472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1153758" y="376517"/>
            <a:ext cx="2057400" cy="5238339"/>
          </a:xfrm>
          <a:effectLst/>
        </p:spPr>
        <p:txBody>
          <a:bodyPr vert="eaVert"/>
          <a:lstStyle>
            <a:lvl1pPr algn="l">
              <a:defRPr/>
            </a:lvl1pPr>
          </a:lstStyle>
          <a:p>
            <a:r>
              <a:rPr lang="en-US"/>
              <a:t>Click to edit Master title style</a:t>
            </a:r>
          </a:p>
        </p:txBody>
      </p:sp>
      <p:sp>
        <p:nvSpPr>
          <p:cNvPr id="3" name="Vertical Text Placeholder 2"/>
          <p:cNvSpPr>
            <a:spLocks noGrp="1"/>
          </p:cNvSpPr>
          <p:nvPr>
            <p:ph type="body" orient="vert" idx="1"/>
          </p:nvPr>
        </p:nvSpPr>
        <p:spPr>
          <a:xfrm>
            <a:off x="3324113" y="731519"/>
            <a:ext cx="4829287" cy="489472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IN"/>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9934763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10" name="Content Placeholder 9"/>
          <p:cNvSpPr>
            <a:spLocks noGrp="1"/>
          </p:cNvSpPr>
          <p:nvPr>
            <p:ph sz="quarter" idx="13"/>
          </p:nvPr>
        </p:nvSpPr>
        <p:spPr>
          <a:xfrm>
            <a:off x="1143000" y="731520"/>
            <a:ext cx="6400800"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7" name="Rectangle 6"/>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2033195" y="2172648"/>
            <a:ext cx="5966666" cy="2423346"/>
          </a:xfrm>
          <a:effectLst/>
        </p:spPr>
        <p:txBody>
          <a:bodyPr anchor="b"/>
          <a:lstStyle>
            <a:lvl1pPr algn="r">
              <a:defRPr sz="4600" b="1" cap="none" baseline="0"/>
            </a:lvl1pPr>
          </a:lstStyle>
          <a:p>
            <a:r>
              <a:rPr lang="en-US"/>
              <a:t>Click to edit Master title style</a:t>
            </a:r>
            <a:endParaRPr lang="en-US" dirty="0"/>
          </a:p>
        </p:txBody>
      </p:sp>
      <p:sp>
        <p:nvSpPr>
          <p:cNvPr id="3" name="Text Placeholder 2"/>
          <p:cNvSpPr>
            <a:spLocks noGrp="1"/>
          </p:cNvSpPr>
          <p:nvPr>
            <p:ph type="body" idx="1"/>
          </p:nvPr>
        </p:nvSpPr>
        <p:spPr>
          <a:xfrm>
            <a:off x="2022438" y="4607511"/>
            <a:ext cx="5970494" cy="835460"/>
          </a:xfrm>
        </p:spPr>
        <p:txBody>
          <a:bodyPr anchor="t"/>
          <a:lstStyle>
            <a:lvl1pPr marL="0" indent="0" algn="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03-Feb-23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1D8BD707-D9CF-40AE-B4C6-C98DA3205C09}" type="datetimeFigureOut">
              <a:rPr lang="en-US" smtClean="0"/>
              <a:pPr/>
              <a:t>03-Feb-23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8" name="Title 7"/>
          <p:cNvSpPr>
            <a:spLocks noGrp="1"/>
          </p:cNvSpPr>
          <p:nvPr>
            <p:ph type="title"/>
          </p:nvPr>
        </p:nvSpPr>
        <p:spPr/>
        <p:txBody>
          <a:bodyPr/>
          <a:lstStyle/>
          <a:p>
            <a:r>
              <a:rPr lang="en-US"/>
              <a:t>Click to edit Master title style</a:t>
            </a:r>
          </a:p>
        </p:txBody>
      </p:sp>
      <p:sp>
        <p:nvSpPr>
          <p:cNvPr id="9" name="Content Placeholder 8"/>
          <p:cNvSpPr>
            <a:spLocks noGrp="1"/>
          </p:cNvSpPr>
          <p:nvPr>
            <p:ph sz="quarter" idx="13"/>
          </p:nvPr>
        </p:nvSpPr>
        <p:spPr>
          <a:xfrm>
            <a:off x="1142999" y="731519"/>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1" name="Content Placeholder 10"/>
          <p:cNvSpPr>
            <a:spLocks noGrp="1"/>
          </p:cNvSpPr>
          <p:nvPr>
            <p:ph sz="quarter" idx="14"/>
          </p:nvPr>
        </p:nvSpPr>
        <p:spPr>
          <a:xfrm>
            <a:off x="4645152" y="731520"/>
            <a:ext cx="3346704" cy="34747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143000"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56447" y="1400327"/>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7302" y="731520"/>
            <a:ext cx="3346704" cy="639762"/>
          </a:xfrm>
        </p:spPr>
        <p:txBody>
          <a:bodyPr anchor="b">
            <a:noAutofit/>
          </a:bodyPr>
          <a:lstStyle>
            <a:lvl1pPr marL="0" indent="0" algn="ctr">
              <a:buNone/>
              <a:defRPr lang="en-US" sz="2400" b="1" i="0" kern="1200" dirty="0" smtClean="0">
                <a:gradFill>
                  <a:gsLst>
                    <a:gs pos="0">
                      <a:schemeClr val="tx1"/>
                    </a:gs>
                    <a:gs pos="40000">
                      <a:schemeClr val="tx1">
                        <a:lumMod val="75000"/>
                        <a:lumOff val="25000"/>
                      </a:schemeClr>
                    </a:gs>
                    <a:gs pos="100000">
                      <a:schemeClr val="tx2">
                        <a:alpha val="65000"/>
                      </a:schemeClr>
                    </a:gs>
                  </a:gsLst>
                  <a:lin ang="5400000" scaled="0"/>
                </a:gradFill>
                <a:effectLst/>
                <a:latin typeface="+mj-lt"/>
                <a:ea typeface="+mj-ea"/>
                <a:cs typeface="+mj-cs"/>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ctr" defTabSz="914400" rtl="0" eaLnBrk="1" latinLnBrk="0" hangingPunct="1">
              <a:spcBef>
                <a:spcPct val="20000"/>
              </a:spcBef>
              <a:spcAft>
                <a:spcPts val="300"/>
              </a:spcAft>
              <a:buClr>
                <a:schemeClr val="accent6">
                  <a:lumMod val="75000"/>
                </a:schemeClr>
              </a:buClr>
              <a:buSzPct val="130000"/>
              <a:buFont typeface="Georgia" pitchFamily="18" charset="0"/>
              <a:buNone/>
            </a:pPr>
            <a:r>
              <a:rPr lang="en-US"/>
              <a:t>Click to edit Master text styles</a:t>
            </a:r>
          </a:p>
        </p:txBody>
      </p:sp>
      <p:sp>
        <p:nvSpPr>
          <p:cNvPr id="6" name="Content Placeholder 5"/>
          <p:cNvSpPr>
            <a:spLocks noGrp="1"/>
          </p:cNvSpPr>
          <p:nvPr>
            <p:ph sz="quarter" idx="4"/>
          </p:nvPr>
        </p:nvSpPr>
        <p:spPr>
          <a:xfrm>
            <a:off x="4645025" y="1399032"/>
            <a:ext cx="3346704" cy="2743200"/>
          </a:xfrm>
        </p:spPr>
        <p:txBody>
          <a:bodyPr>
            <a:normAutofit/>
          </a:bodyPr>
          <a:lstStyle>
            <a:lvl1pPr>
              <a:defRPr sz="1800"/>
            </a:lvl1pPr>
            <a:lvl2pPr>
              <a:defRPr sz="1800"/>
            </a:lvl2pPr>
            <a:lvl3pPr>
              <a:defRPr sz="16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03-Feb-23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
        <p:nvSpPr>
          <p:cNvPr id="10" name="Title 9"/>
          <p:cNvSpPr>
            <a:spLocks noGrp="1"/>
          </p:cNvSpPr>
          <p:nvPr>
            <p:ph type="title"/>
          </p:nvPr>
        </p:nvSpPr>
        <p:spPr/>
        <p:txBody>
          <a:bodyPr/>
          <a:lstStyle/>
          <a:p>
            <a:r>
              <a:rPr lang="en-US"/>
              <a:t>Click to edit Master title style</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03-Feb-23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03-Feb-23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095" y="2209800"/>
            <a:ext cx="3636085" cy="1258493"/>
          </a:xfrm>
          <a:effectLst/>
        </p:spPr>
        <p:txBody>
          <a:bodyPr anchor="b">
            <a:noAutofit/>
          </a:bodyPr>
          <a:lstStyle>
            <a:lvl1pPr marL="228600" indent="-228600" algn="l">
              <a:defRPr sz="2800" b="1">
                <a:effectLst/>
              </a:defRPr>
            </a:lvl1pPr>
          </a:lstStyle>
          <a:p>
            <a:r>
              <a:rPr lang="en-US"/>
              <a:t>Click to edit Master title style</a:t>
            </a:r>
            <a:endParaRPr lang="en-US" dirty="0"/>
          </a:p>
        </p:txBody>
      </p:sp>
      <p:sp>
        <p:nvSpPr>
          <p:cNvPr id="3" name="Content Placeholder 2"/>
          <p:cNvSpPr>
            <a:spLocks noGrp="1"/>
          </p:cNvSpPr>
          <p:nvPr>
            <p:ph idx="1"/>
          </p:nvPr>
        </p:nvSpPr>
        <p:spPr>
          <a:xfrm>
            <a:off x="4593515" y="731520"/>
            <a:ext cx="4017085" cy="4894730"/>
          </a:xfrm>
        </p:spPr>
        <p:txBody>
          <a:bodyPr anchor="ctr"/>
          <a:lstStyle>
            <a:lvl1pPr>
              <a:defRPr sz="2200"/>
            </a:lvl1pPr>
            <a:lvl2pPr>
              <a:defRPr sz="2000"/>
            </a:lvl2pPr>
            <a:lvl3pPr>
              <a:defRPr sz="1800"/>
            </a:lvl3pPr>
            <a:lvl4pPr>
              <a:defRPr sz="16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075765" y="3497802"/>
            <a:ext cx="3388660" cy="21395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866920"/>
            <a:ext cx="9144000" cy="2991080"/>
          </a:xfrm>
          <a:prstGeom prst="rect">
            <a:avLst/>
          </a:prstGeom>
          <a:gradFill>
            <a:gsLst>
              <a:gs pos="0">
                <a:schemeClr val="bg1">
                  <a:alpha val="92000"/>
                </a:schemeClr>
              </a:gs>
              <a:gs pos="37000">
                <a:schemeClr val="bg1">
                  <a:alpha val="77000"/>
                </a:schemeClr>
              </a:gs>
              <a:gs pos="100000">
                <a:schemeClr val="bg2">
                  <a:alpha val="8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0" y="0"/>
            <a:ext cx="9144000" cy="3866920"/>
          </a:xfrm>
          <a:prstGeom prst="rect">
            <a:avLst/>
          </a:prstGeom>
          <a:gradFill flip="none" rotWithShape="1">
            <a:gsLst>
              <a:gs pos="0">
                <a:schemeClr val="bg1">
                  <a:alpha val="90000"/>
                </a:schemeClr>
              </a:gs>
              <a:gs pos="48000">
                <a:schemeClr val="bg1">
                  <a:alpha val="63000"/>
                </a:schemeClr>
              </a:gs>
              <a:gs pos="100000">
                <a:schemeClr val="bg2">
                  <a:alpha val="80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Rectangle 9"/>
          <p:cNvSpPr/>
          <p:nvPr/>
        </p:nvSpPr>
        <p:spPr>
          <a:xfrm>
            <a:off x="0" y="2652311"/>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0" y="1600200"/>
            <a:ext cx="9144000" cy="5105400"/>
          </a:xfrm>
          <a:prstGeom prst="ellipse">
            <a:avLst/>
          </a:prstGeom>
          <a:gradFill flip="none" rotWithShape="1">
            <a:gsLst>
              <a:gs pos="0">
                <a:schemeClr val="bg1"/>
              </a:gs>
              <a:gs pos="54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4475175" y="1143000"/>
            <a:ext cx="4114800" cy="3127806"/>
          </a:xfrm>
          <a:prstGeom prst="roundRect">
            <a:avLst>
              <a:gd name="adj" fmla="val 4230"/>
            </a:avLst>
          </a:prstGeom>
          <a:solidFill>
            <a:schemeClr val="bg2">
              <a:lumMod val="90000"/>
            </a:schemeClr>
          </a:solidFill>
          <a:effectLst>
            <a:reflection blurRad="4350" stA="23000" endA="300" endPos="28000" dir="5400000" sy="-100000" algn="bl" rotWithShape="0"/>
          </a:effectLst>
          <a:scene3d>
            <a:camera prst="perspectiveContrastingLeftFacing" fov="1800000">
              <a:rot lat="300000" lon="2100000" rev="0"/>
            </a:camera>
            <a:lightRig rig="balanced" dir="t"/>
          </a:scene3d>
          <a:sp3d>
            <a:bevelT w="50800" h="50800"/>
          </a:sp3d>
        </p:spPr>
        <p:txBody>
          <a:bodyPr>
            <a:normAutofit/>
            <a:flatTx/>
          </a:bodyPr>
          <a:lstStyle>
            <a:lvl1pPr marL="0" indent="0" algn="ctr">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77887" y="1010486"/>
            <a:ext cx="3694114" cy="2163020"/>
          </a:xfrm>
        </p:spPr>
        <p:txBody>
          <a:bodyPr anchor="b"/>
          <a:lstStyle>
            <a:lvl1pPr marL="182880" indent="-182880">
              <a:buFont typeface="Georgia" pitchFamily="18" charset="0"/>
              <a:buChar char="*"/>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03-Feb-23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2" name="Title 1"/>
          <p:cNvSpPr>
            <a:spLocks noGrp="1"/>
          </p:cNvSpPr>
          <p:nvPr>
            <p:ph type="title"/>
          </p:nvPr>
        </p:nvSpPr>
        <p:spPr>
          <a:xfrm>
            <a:off x="727268" y="4464421"/>
            <a:ext cx="6383538" cy="1143000"/>
          </a:xfrm>
        </p:spPr>
        <p:txBody>
          <a:bodyPr anchor="b">
            <a:noAutofit/>
          </a:bodyPr>
          <a:lstStyle>
            <a:lvl1pPr algn="l">
              <a:defRPr sz="4600" b="1"/>
            </a:lvl1pPr>
          </a:lstStyle>
          <a:p>
            <a:r>
              <a:rPr lang="en-US"/>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Rectangle 6"/>
          <p:cNvSpPr/>
          <p:nvPr/>
        </p:nvSpPr>
        <p:spPr>
          <a:xfrm>
            <a:off x="0" y="5105400"/>
            <a:ext cx="9144000" cy="1752600"/>
          </a:xfrm>
          <a:prstGeom prst="rect">
            <a:avLst/>
          </a:prstGeom>
          <a:gradFill>
            <a:gsLst>
              <a:gs pos="0">
                <a:schemeClr val="bg1">
                  <a:alpha val="91000"/>
                </a:schemeClr>
              </a:gs>
              <a:gs pos="37000">
                <a:schemeClr val="bg1">
                  <a:alpha val="76000"/>
                </a:schemeClr>
              </a:gs>
              <a:gs pos="100000">
                <a:schemeClr val="bg2">
                  <a:alpha val="79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p:cNvSpPr/>
          <p:nvPr/>
        </p:nvSpPr>
        <p:spPr>
          <a:xfrm>
            <a:off x="0" y="0"/>
            <a:ext cx="9144000" cy="5105400"/>
          </a:xfrm>
          <a:prstGeom prst="rect">
            <a:avLst/>
          </a:prstGeom>
          <a:gradFill flip="none" rotWithShape="1">
            <a:gsLst>
              <a:gs pos="0">
                <a:schemeClr val="bg1">
                  <a:alpha val="89000"/>
                </a:schemeClr>
              </a:gs>
              <a:gs pos="48000">
                <a:schemeClr val="bg1">
                  <a:alpha val="62000"/>
                </a:schemeClr>
              </a:gs>
              <a:gs pos="100000">
                <a:schemeClr val="bg2">
                  <a:alpha val="7900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Rectangle 8"/>
          <p:cNvSpPr/>
          <p:nvPr/>
        </p:nvSpPr>
        <p:spPr>
          <a:xfrm>
            <a:off x="0" y="3768304"/>
            <a:ext cx="9144000" cy="2286000"/>
          </a:xfrm>
          <a:prstGeom prst="rect">
            <a:avLst/>
          </a:prstGeom>
          <a:gradFill flip="none" rotWithShape="1">
            <a:gsLst>
              <a:gs pos="0">
                <a:schemeClr val="bg1">
                  <a:alpha val="0"/>
                </a:schemeClr>
              </a:gs>
              <a:gs pos="29000">
                <a:schemeClr val="bg1">
                  <a:alpha val="30000"/>
                </a:schemeClr>
              </a:gs>
              <a:gs pos="45000">
                <a:schemeClr val="bg2">
                  <a:alpha val="40000"/>
                </a:schemeClr>
              </a:gs>
              <a:gs pos="55000">
                <a:schemeClr val="bg1">
                  <a:alpha val="26000"/>
                </a:schemeClr>
              </a:gs>
              <a:gs pos="65000">
                <a:schemeClr val="bg2">
                  <a:alpha val="60000"/>
                </a:schemeClr>
              </a:gs>
              <a:gs pos="100000">
                <a:schemeClr val="bg1">
                  <a:alpha val="0"/>
                </a:schemeClr>
              </a:gs>
            </a:gsLst>
            <a:lin ang="5400000" scaled="0"/>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p:cNvSpPr/>
          <p:nvPr/>
        </p:nvSpPr>
        <p:spPr>
          <a:xfrm>
            <a:off x="0" y="1600200"/>
            <a:ext cx="9144000" cy="5105400"/>
          </a:xfrm>
          <a:prstGeom prst="ellipse">
            <a:avLst/>
          </a:prstGeom>
          <a:gradFill flip="none" rotWithShape="1">
            <a:gsLst>
              <a:gs pos="0">
                <a:schemeClr val="bg1"/>
              </a:gs>
              <a:gs pos="56000">
                <a:schemeClr val="bg1">
                  <a:alpha val="0"/>
                </a:schemeClr>
              </a:gs>
            </a:gsLst>
            <a:path path="circle">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1793289" y="4372168"/>
            <a:ext cx="6512511" cy="1143000"/>
          </a:xfrm>
          <a:prstGeom prst="rect">
            <a:avLst/>
          </a:prstGeom>
          <a:effectLst/>
        </p:spPr>
        <p:txBody>
          <a:bodyPr vert="horz" lIns="91440" tIns="45720" rIns="91440" bIns="45720" rtlCol="0" anchor="t" anchorCtr="0">
            <a:noAutofit/>
          </a:bodyPr>
          <a:lstStyle/>
          <a:p>
            <a:r>
              <a:rPr lang="en-US"/>
              <a:t>Click to edit Master title style</a:t>
            </a:r>
            <a:endParaRPr lang="en-US" dirty="0"/>
          </a:p>
        </p:txBody>
      </p:sp>
      <p:sp>
        <p:nvSpPr>
          <p:cNvPr id="3" name="Text Placeholder 2"/>
          <p:cNvSpPr>
            <a:spLocks noGrp="1"/>
          </p:cNvSpPr>
          <p:nvPr>
            <p:ph type="body" idx="1"/>
          </p:nvPr>
        </p:nvSpPr>
        <p:spPr>
          <a:xfrm>
            <a:off x="1143000" y="732260"/>
            <a:ext cx="6400800" cy="347472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172200" y="6172200"/>
            <a:ext cx="2514600" cy="365125"/>
          </a:xfrm>
          <a:prstGeom prst="rect">
            <a:avLst/>
          </a:prstGeom>
        </p:spPr>
        <p:txBody>
          <a:bodyPr vert="horz" lIns="91440" tIns="45720" rIns="91440" bIns="45720" rtlCol="0" anchor="ctr"/>
          <a:lstStyle>
            <a:lvl1pPr algn="r">
              <a:defRPr sz="1100" b="1">
                <a:solidFill>
                  <a:schemeClr val="tx1">
                    <a:lumMod val="50000"/>
                    <a:lumOff val="50000"/>
                  </a:schemeClr>
                </a:solidFill>
              </a:defRPr>
            </a:lvl1pPr>
          </a:lstStyle>
          <a:p>
            <a:fld id="{1D8BD707-D9CF-40AE-B4C6-C98DA3205C09}" type="datetimeFigureOut">
              <a:rPr lang="en-US" smtClean="0"/>
              <a:pPr/>
              <a:t>03-Feb-23</a:t>
            </a:fld>
            <a:endParaRPr lang="en-US"/>
          </a:p>
        </p:txBody>
      </p:sp>
      <p:sp>
        <p:nvSpPr>
          <p:cNvPr id="5" name="Footer Placeholder 4"/>
          <p:cNvSpPr>
            <a:spLocks noGrp="1"/>
          </p:cNvSpPr>
          <p:nvPr>
            <p:ph type="ftr" sz="quarter" idx="3"/>
          </p:nvPr>
        </p:nvSpPr>
        <p:spPr>
          <a:xfrm>
            <a:off x="457199" y="6172200"/>
            <a:ext cx="3352801" cy="365125"/>
          </a:xfrm>
          <a:prstGeom prst="rect">
            <a:avLst/>
          </a:prstGeom>
        </p:spPr>
        <p:txBody>
          <a:bodyPr vert="horz" lIns="91440" tIns="45720" rIns="91440" bIns="45720" rtlCol="0" anchor="ctr"/>
          <a:lstStyle>
            <a:lvl1pPr algn="l">
              <a:defRPr sz="1100" b="1">
                <a:solidFill>
                  <a:schemeClr val="tx1">
                    <a:lumMod val="50000"/>
                    <a:lumOff val="50000"/>
                  </a:schemeClr>
                </a:solidFill>
              </a:defRPr>
            </a:lvl1pPr>
          </a:lstStyle>
          <a:p>
            <a:endParaRPr lang="en-US"/>
          </a:p>
        </p:txBody>
      </p:sp>
      <p:sp>
        <p:nvSpPr>
          <p:cNvPr id="6" name="Slide Number Placeholder 5"/>
          <p:cNvSpPr>
            <a:spLocks noGrp="1"/>
          </p:cNvSpPr>
          <p:nvPr>
            <p:ph type="sldNum" sz="quarter" idx="4"/>
          </p:nvPr>
        </p:nvSpPr>
        <p:spPr>
          <a:xfrm>
            <a:off x="3810000" y="6172200"/>
            <a:ext cx="1828800" cy="365125"/>
          </a:xfrm>
          <a:prstGeom prst="rect">
            <a:avLst/>
          </a:prstGeom>
        </p:spPr>
        <p:txBody>
          <a:bodyPr vert="horz" lIns="91440" tIns="45720" rIns="91440" bIns="45720" rtlCol="0" anchor="ctr"/>
          <a:lstStyle>
            <a:lvl1pPr algn="ctr">
              <a:defRPr sz="1200" b="1">
                <a:solidFill>
                  <a:schemeClr val="tx1">
                    <a:lumMod val="50000"/>
                    <a:lumOff val="50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marL="320040" indent="-320040" algn="r" defTabSz="914400" rtl="0" eaLnBrk="1" latinLnBrk="0" hangingPunct="1">
        <a:spcBef>
          <a:spcPct val="0"/>
        </a:spcBef>
        <a:buClr>
          <a:schemeClr val="accent6">
            <a:lumMod val="75000"/>
          </a:schemeClr>
        </a:buClr>
        <a:buSzPct val="128000"/>
        <a:buFont typeface="Georgia" pitchFamily="18" charset="0"/>
        <a:buChar char="*"/>
        <a:defRPr sz="46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286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200" kern="1200">
          <a:solidFill>
            <a:schemeClr val="tx1">
              <a:lumMod val="75000"/>
              <a:lumOff val="25000"/>
            </a:schemeClr>
          </a:solidFill>
          <a:latin typeface="+mn-lt"/>
          <a:ea typeface="+mn-ea"/>
          <a:cs typeface="+mn-cs"/>
        </a:defRPr>
      </a:lvl1pPr>
      <a:lvl2pPr marL="54864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2000" kern="1200">
          <a:solidFill>
            <a:schemeClr val="tx1">
              <a:lumMod val="75000"/>
              <a:lumOff val="25000"/>
            </a:schemeClr>
          </a:solidFill>
          <a:latin typeface="+mn-lt"/>
          <a:ea typeface="+mn-ea"/>
          <a:cs typeface="+mn-cs"/>
        </a:defRPr>
      </a:lvl2pPr>
      <a:lvl3pPr marL="822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800" kern="1200">
          <a:solidFill>
            <a:schemeClr val="tx1">
              <a:lumMod val="75000"/>
              <a:lumOff val="25000"/>
            </a:schemeClr>
          </a:solidFill>
          <a:latin typeface="+mn-lt"/>
          <a:ea typeface="+mn-ea"/>
          <a:cs typeface="+mn-cs"/>
        </a:defRPr>
      </a:lvl3pPr>
      <a:lvl4pPr marL="109728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600" kern="1200">
          <a:solidFill>
            <a:schemeClr val="tx1">
              <a:lumMod val="75000"/>
              <a:lumOff val="25000"/>
            </a:schemeClr>
          </a:solidFill>
          <a:latin typeface="+mn-lt"/>
          <a:ea typeface="+mn-ea"/>
          <a:cs typeface="+mn-cs"/>
        </a:defRPr>
      </a:lvl4pPr>
      <a:lvl5pPr marL="138988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5pPr>
      <a:lvl6pPr marL="1664208"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6pPr>
      <a:lvl7pPr marL="196596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7pPr>
      <a:lvl8pPr marL="2286000"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8pPr>
      <a:lvl9pPr marL="2587752" indent="-182880" algn="l" defTabSz="914400" rtl="0" eaLnBrk="1" latinLnBrk="0" hangingPunct="1">
        <a:spcBef>
          <a:spcPct val="20000"/>
        </a:spcBef>
        <a:spcAft>
          <a:spcPts val="300"/>
        </a:spcAft>
        <a:buClr>
          <a:schemeClr val="accent6">
            <a:lumMod val="75000"/>
          </a:schemeClr>
        </a:buClr>
        <a:buSzPct val="130000"/>
        <a:buFont typeface="Georgia" pitchFamily="18" charset="0"/>
        <a:buChar char="*"/>
        <a:defRPr sz="1400" kern="1200">
          <a:solidFill>
            <a:schemeClr val="tx1">
              <a:lumMod val="75000"/>
              <a:lumOff val="2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https://velalarengg.ac.in/vcdept/dpcse.html"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743200"/>
            <a:ext cx="8077200" cy="1543056"/>
          </a:xfrm>
        </p:spPr>
        <p:txBody>
          <a:bodyPr/>
          <a:lstStyle/>
          <a:p>
            <a:pPr marL="182880" indent="0" algn="ctr">
              <a:buNone/>
            </a:pPr>
            <a:r>
              <a:rPr lang="en-IN" sz="3600" dirty="0" smtClean="0">
                <a:solidFill>
                  <a:srgbClr val="C00000"/>
                </a:solidFill>
                <a:effectLst/>
                <a:latin typeface="Arial" pitchFamily="34" charset="0"/>
                <a:cs typeface="Arial" pitchFamily="34" charset="0"/>
              </a:rPr>
              <a:t>18ITT42 - DESIGN AND ANALYSIS OF ALGORITHMS </a:t>
            </a:r>
            <a:r>
              <a:rPr lang="en-US" sz="3600" dirty="0" smtClean="0">
                <a:solidFill>
                  <a:srgbClr val="C00000"/>
                </a:solidFill>
                <a:effectLst/>
                <a:latin typeface="Arial" pitchFamily="34" charset="0"/>
                <a:cs typeface="Arial" pitchFamily="34" charset="0"/>
              </a:rPr>
              <a:t/>
            </a:r>
            <a:br>
              <a:rPr lang="en-US" sz="3600" dirty="0" smtClean="0">
                <a:solidFill>
                  <a:srgbClr val="C00000"/>
                </a:solidFill>
                <a:effectLst/>
                <a:latin typeface="Arial" pitchFamily="34" charset="0"/>
                <a:cs typeface="Arial" pitchFamily="34" charset="0"/>
              </a:rPr>
            </a:br>
            <a:r>
              <a:rPr lang="en-US" sz="2000" dirty="0" smtClean="0">
                <a:solidFill>
                  <a:srgbClr val="C00000"/>
                </a:solidFill>
                <a:effectLst/>
                <a:latin typeface="Arial" pitchFamily="34" charset="0"/>
                <a:cs typeface="Arial" pitchFamily="34" charset="0"/>
              </a:rPr>
              <a:t>(IV-Semester)</a:t>
            </a:r>
            <a:endParaRPr lang="en-IN" sz="2000" dirty="0">
              <a:solidFill>
                <a:srgbClr val="C00000"/>
              </a:solidFill>
              <a:latin typeface="Arial" pitchFamily="34" charset="0"/>
              <a:cs typeface="Arial" pitchFamily="34" charset="0"/>
            </a:endParaRPr>
          </a:p>
        </p:txBody>
      </p:sp>
      <p:sp>
        <p:nvSpPr>
          <p:cNvPr id="3" name="Subtitle 2"/>
          <p:cNvSpPr>
            <a:spLocks noGrp="1"/>
          </p:cNvSpPr>
          <p:nvPr>
            <p:ph type="subTitle" idx="1"/>
          </p:nvPr>
        </p:nvSpPr>
        <p:spPr>
          <a:xfrm>
            <a:off x="3352800" y="4495800"/>
            <a:ext cx="5637010" cy="1447800"/>
          </a:xfrm>
        </p:spPr>
        <p:txBody>
          <a:bodyPr>
            <a:normAutofit/>
          </a:bodyPr>
          <a:lstStyle/>
          <a:p>
            <a:pPr algn="ctr"/>
            <a:endParaRPr lang="en-US" dirty="0" smtClean="0">
              <a:latin typeface="Arial" pitchFamily="34" charset="0"/>
              <a:cs typeface="Arial" pitchFamily="34" charset="0"/>
            </a:endParaRPr>
          </a:p>
          <a:p>
            <a:pPr algn="ctr"/>
            <a:r>
              <a:rPr lang="en-US" dirty="0" smtClean="0">
                <a:latin typeface="Arial" pitchFamily="34" charset="0"/>
                <a:cs typeface="Arial" pitchFamily="34" charset="0"/>
              </a:rPr>
              <a:t>Handled By:</a:t>
            </a:r>
          </a:p>
          <a:p>
            <a:r>
              <a:rPr lang="en-US" dirty="0" smtClean="0">
                <a:solidFill>
                  <a:srgbClr val="002060"/>
                </a:solidFill>
                <a:latin typeface="Arial" pitchFamily="34" charset="0"/>
                <a:cs typeface="Arial" pitchFamily="34" charset="0"/>
              </a:rPr>
              <a:t>               </a:t>
            </a:r>
            <a:r>
              <a:rPr lang="en-US" dirty="0" err="1" smtClean="0">
                <a:solidFill>
                  <a:srgbClr val="002060"/>
                </a:solidFill>
                <a:latin typeface="Arial" pitchFamily="34" charset="0"/>
                <a:cs typeface="Arial" pitchFamily="34" charset="0"/>
              </a:rPr>
              <a:t>Dr.V.Latha</a:t>
            </a:r>
            <a:r>
              <a:rPr lang="en-US" dirty="0" smtClean="0">
                <a:solidFill>
                  <a:srgbClr val="002060"/>
                </a:solidFill>
                <a:latin typeface="Arial" pitchFamily="34" charset="0"/>
                <a:cs typeface="Arial" pitchFamily="34" charset="0"/>
              </a:rPr>
              <a:t> </a:t>
            </a:r>
            <a:r>
              <a:rPr lang="en-US" dirty="0" err="1" smtClean="0">
                <a:solidFill>
                  <a:srgbClr val="002060"/>
                </a:solidFill>
                <a:latin typeface="Arial" pitchFamily="34" charset="0"/>
                <a:cs typeface="Arial" pitchFamily="34" charset="0"/>
              </a:rPr>
              <a:t>Jothi</a:t>
            </a:r>
            <a:r>
              <a:rPr lang="en-US" dirty="0" smtClean="0">
                <a:solidFill>
                  <a:srgbClr val="002060"/>
                </a:solidFill>
                <a:latin typeface="Arial" pitchFamily="34" charset="0"/>
                <a:cs typeface="Arial" pitchFamily="34" charset="0"/>
              </a:rPr>
              <a:t> , Professor</a:t>
            </a:r>
            <a:endParaRPr lang="en-IN" dirty="0">
              <a:solidFill>
                <a:srgbClr val="002060"/>
              </a:solidFill>
              <a:latin typeface="Arial" pitchFamily="34" charset="0"/>
              <a:cs typeface="Arial" pitchFamily="34" charset="0"/>
            </a:endParaRPr>
          </a:p>
        </p:txBody>
      </p:sp>
      <p:sp>
        <p:nvSpPr>
          <p:cNvPr id="6" name="Title 1"/>
          <p:cNvSpPr txBox="1">
            <a:spLocks/>
          </p:cNvSpPr>
          <p:nvPr/>
        </p:nvSpPr>
        <p:spPr>
          <a:xfrm>
            <a:off x="533400" y="152400"/>
            <a:ext cx="8305800" cy="1981200"/>
          </a:xfrm>
          <a:prstGeom prst="rect">
            <a:avLst/>
          </a:prstGeom>
          <a:effectLst/>
        </p:spPr>
        <p:txBody>
          <a:bodyPr vert="horz" lIns="91440" tIns="45720" rIns="91440" bIns="45720" rtlCol="0" anchor="t" anchorCtr="0">
            <a:noAutofit/>
          </a:bodyPr>
          <a:lstStyle>
            <a:lvl1pPr marL="640080" indent="-457200" algn="l" defTabSz="914400" rtl="0" eaLnBrk="1" latinLnBrk="0" hangingPunct="1">
              <a:spcBef>
                <a:spcPct val="0"/>
              </a:spcBef>
              <a:buClr>
                <a:schemeClr val="accent6">
                  <a:lumMod val="75000"/>
                </a:schemeClr>
              </a:buClr>
              <a:buSzPct val="128000"/>
              <a:buFont typeface="Georgia" pitchFamily="18" charset="0"/>
              <a:buChar char="*"/>
              <a:defRPr sz="5400" b="1" i="0" kern="1200">
                <a:gradFill>
                  <a:gsLst>
                    <a:gs pos="0">
                      <a:schemeClr val="tx1"/>
                    </a:gs>
                    <a:gs pos="40000">
                      <a:schemeClr val="tx1">
                        <a:lumMod val="75000"/>
                        <a:lumOff val="25000"/>
                      </a:schemeClr>
                    </a:gs>
                    <a:gs pos="100000">
                      <a:schemeClr val="tx2">
                        <a:alpha val="65000"/>
                      </a:schemeClr>
                    </a:gs>
                  </a:gsLst>
                  <a:lin ang="5400000" scaled="0"/>
                </a:gradFill>
                <a:effectLst>
                  <a:reflection blurRad="6350" stA="55000" endA="300" endPos="45500" dir="5400000" sy="-100000" algn="bl" rotWithShape="0"/>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182880" indent="0">
              <a:buFont typeface="Georgia" pitchFamily="18" charset="0"/>
              <a:buNone/>
            </a:pPr>
            <a:r>
              <a:rPr lang="en-US" sz="2800" dirty="0" err="1" smtClean="0">
                <a:solidFill>
                  <a:srgbClr val="C00000"/>
                </a:solidFill>
                <a:effectLst/>
                <a:latin typeface="Arial" pitchFamily="34" charset="0"/>
                <a:cs typeface="Arial" pitchFamily="34" charset="0"/>
              </a:rPr>
              <a:t>Velalar</a:t>
            </a:r>
            <a:r>
              <a:rPr lang="en-US" sz="2800" dirty="0" smtClean="0">
                <a:solidFill>
                  <a:srgbClr val="C00000"/>
                </a:solidFill>
                <a:effectLst/>
                <a:latin typeface="Arial" pitchFamily="34" charset="0"/>
                <a:cs typeface="Arial" pitchFamily="34" charset="0"/>
              </a:rPr>
              <a:t> College of Engineering and Technology</a:t>
            </a:r>
          </a:p>
          <a:p>
            <a:pPr marL="182880" indent="0" algn="ctr">
              <a:buFont typeface="Georgia" pitchFamily="18" charset="0"/>
              <a:buNone/>
            </a:pPr>
            <a:r>
              <a:rPr lang="en-US" sz="2800" dirty="0" smtClean="0">
                <a:solidFill>
                  <a:srgbClr val="C00000"/>
                </a:solidFill>
                <a:effectLst/>
                <a:latin typeface="Arial" pitchFamily="34" charset="0"/>
                <a:cs typeface="Arial" pitchFamily="34" charset="0"/>
              </a:rPr>
              <a:t>(Autonomous)</a:t>
            </a:r>
          </a:p>
          <a:p>
            <a:pPr marL="182880" indent="0" algn="ctr">
              <a:buNone/>
            </a:pPr>
            <a:r>
              <a:rPr lang="en-US" sz="2800" i="1" dirty="0" smtClean="0">
                <a:solidFill>
                  <a:schemeClr val="bg2">
                    <a:lumMod val="25000"/>
                  </a:schemeClr>
                </a:solidFill>
                <a:effectLst/>
                <a:latin typeface="Arial" pitchFamily="34" charset="0"/>
                <a:cs typeface="Arial" pitchFamily="34" charset="0"/>
                <a:hlinkClick r:id="rId2"/>
              </a:rPr>
              <a:t>Department </a:t>
            </a:r>
            <a:r>
              <a:rPr lang="en-US" sz="2800" i="1" dirty="0">
                <a:solidFill>
                  <a:schemeClr val="bg2">
                    <a:lumMod val="25000"/>
                  </a:schemeClr>
                </a:solidFill>
                <a:effectLst/>
                <a:latin typeface="Arial" pitchFamily="34" charset="0"/>
                <a:cs typeface="Arial" pitchFamily="34" charset="0"/>
                <a:hlinkClick r:id="rId2"/>
              </a:rPr>
              <a:t>of CSE</a:t>
            </a:r>
            <a:r>
              <a:rPr lang="en-US" sz="3600" i="1" dirty="0">
                <a:solidFill>
                  <a:schemeClr val="bg2">
                    <a:lumMod val="25000"/>
                  </a:schemeClr>
                </a:solidFill>
                <a:effectLst/>
                <a:latin typeface="Arial" pitchFamily="34" charset="0"/>
                <a:cs typeface="Arial" pitchFamily="34" charset="0"/>
                <a:hlinkClick r:id="rId2"/>
              </a:rPr>
              <a:t> </a:t>
            </a:r>
            <a:endParaRPr lang="en-US" sz="3600" i="1" dirty="0" smtClean="0">
              <a:solidFill>
                <a:schemeClr val="bg2">
                  <a:lumMod val="25000"/>
                </a:schemeClr>
              </a:solidFill>
              <a:effectLst/>
              <a:latin typeface="Arial" pitchFamily="34" charset="0"/>
              <a:cs typeface="Arial" pitchFamily="34" charset="0"/>
              <a:hlinkClick r:id="rId2"/>
            </a:endParaRPr>
          </a:p>
          <a:p>
            <a:pPr marL="182880" indent="0" algn="ctr">
              <a:buNone/>
            </a:pPr>
            <a:r>
              <a:rPr lang="en-US" sz="1800" i="1" dirty="0" smtClean="0">
                <a:solidFill>
                  <a:schemeClr val="bg2">
                    <a:lumMod val="25000"/>
                  </a:schemeClr>
                </a:solidFill>
                <a:effectLst/>
                <a:latin typeface="Arial" pitchFamily="34" charset="0"/>
                <a:cs typeface="Arial" pitchFamily="34" charset="0"/>
                <a:hlinkClick r:id="rId2"/>
              </a:rPr>
              <a:t>(</a:t>
            </a:r>
            <a:r>
              <a:rPr lang="en-US" sz="1800" i="1" dirty="0">
                <a:solidFill>
                  <a:schemeClr val="bg2">
                    <a:lumMod val="25000"/>
                  </a:schemeClr>
                </a:solidFill>
                <a:effectLst/>
                <a:latin typeface="Arial" pitchFamily="34" charset="0"/>
                <a:cs typeface="Arial" pitchFamily="34" charset="0"/>
                <a:hlinkClick r:id="rId2"/>
              </a:rPr>
              <a:t>Accredited by NBA)</a:t>
            </a:r>
            <a:endParaRPr lang="en-US" sz="1800" i="1" dirty="0" smtClean="0">
              <a:solidFill>
                <a:schemeClr val="bg2">
                  <a:lumMod val="25000"/>
                </a:schemeClr>
              </a:solidFill>
              <a:effectLst/>
              <a:latin typeface="Arial" pitchFamily="34" charset="0"/>
              <a:cs typeface="Arial" pitchFamily="34" charset="0"/>
            </a:endParaRPr>
          </a:p>
          <a:p>
            <a:pPr marL="182880" indent="0" algn="ctr">
              <a:buFont typeface="Georgia" pitchFamily="18" charset="0"/>
              <a:buNone/>
            </a:pPr>
            <a:endParaRPr lang="en-IN" sz="3600" dirty="0">
              <a:solidFill>
                <a:srgbClr val="00B050"/>
              </a:solidFill>
            </a:endParaRPr>
          </a:p>
        </p:txBody>
      </p:sp>
    </p:spTree>
    <p:extLst>
      <p:ext uri="{BB962C8B-B14F-4D97-AF65-F5344CB8AC3E}">
        <p14:creationId xmlns="" xmlns:p14="http://schemas.microsoft.com/office/powerpoint/2010/main" val="78541240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2500" dirty="0" smtClean="0">
                <a:solidFill>
                  <a:srgbClr val="002060"/>
                </a:solidFill>
                <a:latin typeface="Times New Roman" pitchFamily="18" charset="0"/>
                <a:cs typeface="Times New Roman" pitchFamily="18" charset="0"/>
              </a:rPr>
              <a:t>The recurrence relation for the number of key comparisons C(n) is</a:t>
            </a:r>
          </a:p>
          <a:p>
            <a:pPr marL="252000" indent="-252000" algn="ctr">
              <a:buNone/>
            </a:pPr>
            <a:r>
              <a:rPr lang="en-US" sz="2500" dirty="0" smtClean="0">
                <a:solidFill>
                  <a:srgbClr val="002060"/>
                </a:solidFill>
                <a:latin typeface="Times New Roman" pitchFamily="18" charset="0"/>
                <a:cs typeface="Times New Roman" pitchFamily="18" charset="0"/>
              </a:rPr>
              <a:t>C(n) = 2C(n/2) + </a:t>
            </a: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merge</a:t>
            </a:r>
            <a:r>
              <a:rPr lang="en-US" sz="2500" dirty="0" smtClean="0">
                <a:solidFill>
                  <a:srgbClr val="002060"/>
                </a:solidFill>
                <a:latin typeface="Times New Roman" pitchFamily="18" charset="0"/>
                <a:cs typeface="Times New Roman" pitchFamily="18" charset="0"/>
              </a:rPr>
              <a:t>(n) for n &gt; 1, C(1) = 0.</a:t>
            </a:r>
          </a:p>
          <a:p>
            <a:pPr marL="252000" indent="-252000" algn="just"/>
            <a:r>
              <a:rPr lang="en-US" sz="2500" dirty="0" smtClean="0">
                <a:solidFill>
                  <a:srgbClr val="002060"/>
                </a:solidFill>
                <a:latin typeface="Times New Roman" pitchFamily="18" charset="0"/>
                <a:cs typeface="Times New Roman" pitchFamily="18" charset="0"/>
              </a:rPr>
              <a:t>Here </a:t>
            </a: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merge</a:t>
            </a:r>
            <a:r>
              <a:rPr lang="en-US" sz="2500" dirty="0" smtClean="0">
                <a:solidFill>
                  <a:srgbClr val="002060"/>
                </a:solidFill>
                <a:latin typeface="Times New Roman" pitchFamily="18" charset="0"/>
                <a:cs typeface="Times New Roman" pitchFamily="18" charset="0"/>
              </a:rPr>
              <a:t>(n), the number of key comparisons performed during the merging stage. </a:t>
            </a:r>
          </a:p>
          <a:p>
            <a:pPr marL="252000" indent="-252000" algn="just"/>
            <a:r>
              <a:rPr lang="en-US" sz="2500" dirty="0" smtClean="0">
                <a:solidFill>
                  <a:srgbClr val="002060"/>
                </a:solidFill>
                <a:latin typeface="Times New Roman" pitchFamily="18" charset="0"/>
                <a:cs typeface="Times New Roman" pitchFamily="18" charset="0"/>
              </a:rPr>
              <a:t>At each step, exactly one comparison is made, after which the total number of elements in the two arrays still needing to be processed is reduced by 1. In the worst case, neither of the two arrays becomes empty before the other one contains just one element. Therefore, for the worst case, </a:t>
            </a:r>
          </a:p>
          <a:p>
            <a:pPr marL="252000" indent="-252000" algn="ctr">
              <a:buNone/>
            </a:pP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merge</a:t>
            </a:r>
            <a:r>
              <a:rPr lang="en-US" sz="2500" dirty="0" smtClean="0">
                <a:solidFill>
                  <a:srgbClr val="002060"/>
                </a:solidFill>
                <a:latin typeface="Times New Roman" pitchFamily="18" charset="0"/>
                <a:cs typeface="Times New Roman" pitchFamily="18" charset="0"/>
              </a:rPr>
              <a:t>(n) = n − 1.</a:t>
            </a:r>
          </a:p>
          <a:p>
            <a:pPr marL="252000" indent="-252000" algn="just"/>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(n) = 2C</a:t>
            </a:r>
            <a:r>
              <a:rPr lang="en-US" sz="2500" baseline="-25000" dirty="0"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(n/2) + n − 1 for n &gt; 1, </a:t>
            </a: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(1) = 0.</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Analysis of Merge Sort</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2500" dirty="0" smtClean="0">
                <a:solidFill>
                  <a:srgbClr val="002060"/>
                </a:solidFill>
                <a:latin typeface="Times New Roman" pitchFamily="18" charset="0"/>
                <a:cs typeface="Times New Roman" pitchFamily="18" charset="0"/>
              </a:rPr>
              <a:t>According to the Master Theorem, </a:t>
            </a:r>
          </a:p>
          <a:p>
            <a:pPr marL="252000" indent="-252000" algn="ctr">
              <a:buNone/>
            </a:pP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(n) = 2C</a:t>
            </a:r>
            <a:r>
              <a:rPr lang="en-US" sz="2500" baseline="-25000" dirty="0"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(n/2) + n − 1</a:t>
            </a:r>
          </a:p>
          <a:p>
            <a:pPr marL="252000" indent="-252000" algn="ctr">
              <a:buNone/>
            </a:pPr>
            <a:r>
              <a:rPr lang="en-US" sz="2500" dirty="0" smtClean="0">
                <a:solidFill>
                  <a:srgbClr val="002060"/>
                </a:solidFill>
                <a:latin typeface="Times New Roman" pitchFamily="18" charset="0"/>
                <a:cs typeface="Times New Roman" pitchFamily="18" charset="0"/>
              </a:rPr>
              <a:t>Here a = 2; b = 2; d = 1</a:t>
            </a:r>
          </a:p>
          <a:p>
            <a:pPr marL="252000" indent="-252000" algn="ctr">
              <a:buNone/>
            </a:pPr>
            <a:r>
              <a:rPr lang="en-US" sz="2500" dirty="0" err="1" smtClean="0">
                <a:solidFill>
                  <a:srgbClr val="002060"/>
                </a:solidFill>
                <a:latin typeface="Times New Roman" pitchFamily="18" charset="0"/>
                <a:cs typeface="Times New Roman" pitchFamily="18" charset="0"/>
              </a:rPr>
              <a:t>b</a:t>
            </a:r>
            <a:r>
              <a:rPr lang="en-US" sz="2500" baseline="30000" dirty="0" err="1" smtClean="0">
                <a:solidFill>
                  <a:srgbClr val="002060"/>
                </a:solidFill>
                <a:latin typeface="Times New Roman" pitchFamily="18" charset="0"/>
                <a:cs typeface="Times New Roman" pitchFamily="18" charset="0"/>
              </a:rPr>
              <a:t>d</a:t>
            </a:r>
            <a:r>
              <a:rPr lang="en-US" sz="2500" dirty="0" smtClean="0">
                <a:solidFill>
                  <a:srgbClr val="002060"/>
                </a:solidFill>
                <a:latin typeface="Times New Roman" pitchFamily="18" charset="0"/>
                <a:cs typeface="Times New Roman" pitchFamily="18" charset="0"/>
              </a:rPr>
              <a:t> = 2</a:t>
            </a:r>
            <a:r>
              <a:rPr lang="en-US" sz="2500" baseline="30000" dirty="0" smtClean="0">
                <a:solidFill>
                  <a:srgbClr val="002060"/>
                </a:solidFill>
                <a:latin typeface="Times New Roman" pitchFamily="18" charset="0"/>
                <a:cs typeface="Times New Roman" pitchFamily="18" charset="0"/>
              </a:rPr>
              <a:t>1</a:t>
            </a:r>
            <a:r>
              <a:rPr lang="en-US" sz="2500" dirty="0" smtClean="0">
                <a:solidFill>
                  <a:srgbClr val="002060"/>
                </a:solidFill>
                <a:latin typeface="Times New Roman" pitchFamily="18" charset="0"/>
                <a:cs typeface="Times New Roman" pitchFamily="18" charset="0"/>
              </a:rPr>
              <a:t> = 2; </a:t>
            </a:r>
          </a:p>
          <a:p>
            <a:pPr marL="252000" indent="-252000" algn="ctr">
              <a:buNone/>
            </a:pPr>
            <a:r>
              <a:rPr lang="en-US" sz="2500" dirty="0" smtClean="0">
                <a:solidFill>
                  <a:srgbClr val="002060"/>
                </a:solidFill>
                <a:latin typeface="Times New Roman" pitchFamily="18" charset="0"/>
                <a:cs typeface="Times New Roman" pitchFamily="18" charset="0"/>
              </a:rPr>
              <a:t>Therefore a = </a:t>
            </a:r>
            <a:r>
              <a:rPr lang="en-US" sz="2500" dirty="0" err="1" smtClean="0">
                <a:solidFill>
                  <a:srgbClr val="002060"/>
                </a:solidFill>
                <a:latin typeface="Times New Roman" pitchFamily="18" charset="0"/>
                <a:cs typeface="Times New Roman" pitchFamily="18" charset="0"/>
              </a:rPr>
              <a:t>b</a:t>
            </a:r>
            <a:r>
              <a:rPr lang="en-US" sz="2500" baseline="30000" dirty="0" err="1" smtClean="0">
                <a:solidFill>
                  <a:srgbClr val="002060"/>
                </a:solidFill>
                <a:latin typeface="Times New Roman" pitchFamily="18" charset="0"/>
                <a:cs typeface="Times New Roman" pitchFamily="18" charset="0"/>
              </a:rPr>
              <a:t>d</a:t>
            </a:r>
            <a:r>
              <a:rPr lang="en-US" sz="2500" dirty="0" smtClean="0">
                <a:solidFill>
                  <a:srgbClr val="002060"/>
                </a:solidFill>
                <a:latin typeface="Times New Roman" pitchFamily="18" charset="0"/>
                <a:cs typeface="Times New Roman" pitchFamily="18" charset="0"/>
              </a:rPr>
              <a:t>; T(n) </a:t>
            </a:r>
            <a:r>
              <a:rPr lang="en-US" sz="2800" dirty="0" smtClean="0">
                <a:solidFill>
                  <a:srgbClr val="002060"/>
                </a:solidFill>
                <a:latin typeface="Times New Roman" pitchFamily="18" charset="0"/>
                <a:cs typeface="Times New Roman" pitchFamily="18" charset="0"/>
              </a:rPr>
              <a:t>∈</a:t>
            </a:r>
            <a:r>
              <a:rPr lang="en-US" sz="2500" dirty="0" smtClean="0">
                <a:solidFill>
                  <a:srgbClr val="002060"/>
                </a:solidFill>
                <a:latin typeface="Times New Roman" pitchFamily="18" charset="0"/>
                <a:cs typeface="Times New Roman" pitchFamily="18" charset="0"/>
              </a:rPr>
              <a:t> </a:t>
            </a:r>
            <a:r>
              <a:rPr lang="el-GR" sz="2500" dirty="0" smtClean="0">
                <a:solidFill>
                  <a:srgbClr val="002060"/>
                </a:solidFill>
                <a:latin typeface="Times New Roman" pitchFamily="18" charset="0"/>
                <a:cs typeface="Times New Roman" pitchFamily="18" charset="0"/>
              </a:rPr>
              <a:t>Θ</a:t>
            </a:r>
            <a:r>
              <a:rPr lang="en-US" sz="2500" dirty="0" smtClean="0">
                <a:solidFill>
                  <a:srgbClr val="002060"/>
                </a:solidFill>
                <a:latin typeface="Times New Roman" pitchFamily="18" charset="0"/>
                <a:cs typeface="Times New Roman" pitchFamily="18" charset="0"/>
              </a:rPr>
              <a:t>(</a:t>
            </a:r>
            <a:r>
              <a:rPr lang="en-US" sz="2500" dirty="0" err="1" smtClean="0">
                <a:solidFill>
                  <a:srgbClr val="002060"/>
                </a:solidFill>
                <a:latin typeface="Times New Roman" pitchFamily="18" charset="0"/>
                <a:cs typeface="Times New Roman" pitchFamily="18" charset="0"/>
              </a:rPr>
              <a:t>n</a:t>
            </a:r>
            <a:r>
              <a:rPr lang="en-US" sz="2500" baseline="30000" dirty="0" err="1" smtClean="0">
                <a:solidFill>
                  <a:srgbClr val="002060"/>
                </a:solidFill>
                <a:latin typeface="Times New Roman" pitchFamily="18" charset="0"/>
                <a:cs typeface="Times New Roman" pitchFamily="18" charset="0"/>
              </a:rPr>
              <a:t>d</a:t>
            </a:r>
            <a:r>
              <a:rPr lang="en-US" sz="2500" dirty="0" smtClean="0">
                <a:solidFill>
                  <a:srgbClr val="002060"/>
                </a:solidFill>
                <a:latin typeface="Times New Roman" pitchFamily="18" charset="0"/>
                <a:cs typeface="Times New Roman" pitchFamily="18" charset="0"/>
              </a:rPr>
              <a:t> log n)</a:t>
            </a:r>
          </a:p>
          <a:p>
            <a:pPr marL="252000" indent="-252000" algn="ctr">
              <a:buNone/>
            </a:pPr>
            <a:r>
              <a:rPr lang="en-US" sz="2500" dirty="0" err="1" smtClean="0">
                <a:solidFill>
                  <a:srgbClr val="002060"/>
                </a:solidFill>
                <a:latin typeface="Times New Roman" pitchFamily="18" charset="0"/>
                <a:cs typeface="Times New Roman" pitchFamily="18" charset="0"/>
              </a:rPr>
              <a:t>C</a:t>
            </a:r>
            <a:r>
              <a:rPr lang="en-US" sz="2500" baseline="-25000" dirty="0" err="1" smtClean="0">
                <a:solidFill>
                  <a:srgbClr val="002060"/>
                </a:solidFill>
                <a:latin typeface="Times New Roman" pitchFamily="18" charset="0"/>
                <a:cs typeface="Times New Roman" pitchFamily="18" charset="0"/>
              </a:rPr>
              <a:t>worst</a:t>
            </a:r>
            <a:r>
              <a:rPr lang="en-US" sz="2500" dirty="0" smtClean="0">
                <a:solidFill>
                  <a:srgbClr val="002060"/>
                </a:solidFill>
                <a:latin typeface="Times New Roman" pitchFamily="18" charset="0"/>
                <a:cs typeface="Times New Roman" pitchFamily="18" charset="0"/>
              </a:rPr>
              <a:t>(n) ∈ </a:t>
            </a:r>
            <a:r>
              <a:rPr lang="el-GR" sz="2500" dirty="0" smtClean="0">
                <a:solidFill>
                  <a:srgbClr val="002060"/>
                </a:solidFill>
                <a:latin typeface="Times New Roman" pitchFamily="18" charset="0"/>
                <a:cs typeface="Times New Roman" pitchFamily="18" charset="0"/>
              </a:rPr>
              <a:t>Θ</a:t>
            </a:r>
            <a:r>
              <a:rPr lang="en-US" sz="2500" dirty="0" smtClean="0">
                <a:solidFill>
                  <a:srgbClr val="002060"/>
                </a:solidFill>
                <a:latin typeface="Times New Roman" pitchFamily="18" charset="0"/>
                <a:cs typeface="Times New Roman" pitchFamily="18" charset="0"/>
              </a:rPr>
              <a:t>(n log n)</a:t>
            </a:r>
            <a:endParaRPr lang="en-US" sz="2300" dirty="0" smtClean="0">
              <a:solidFill>
                <a:srgbClr val="002060"/>
              </a:solidFill>
              <a:latin typeface="Times New Roman" pitchFamily="18" charset="0"/>
              <a:cs typeface="Times New Roman" pitchFamily="18" charset="0"/>
            </a:endParaRP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Analysis of Merge Sort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814638"/>
            <a:ext cx="8077200" cy="757238"/>
          </a:xfrm>
        </p:spPr>
        <p:txBody>
          <a:bodyPr/>
          <a:lstStyle/>
          <a:p>
            <a:pPr marL="182880" indent="0" algn="ctr">
              <a:buNone/>
            </a:pPr>
            <a:r>
              <a:rPr lang="en-US" sz="4000" dirty="0" smtClean="0">
                <a:solidFill>
                  <a:srgbClr val="C00000"/>
                </a:solidFill>
                <a:effectLst/>
                <a:latin typeface="Times New Roman" pitchFamily="18" charset="0"/>
                <a:cs typeface="Times New Roman" pitchFamily="18" charset="0"/>
              </a:rPr>
              <a:t>QUICK SORT</a:t>
            </a:r>
            <a:endParaRPr lang="en-IN" sz="40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8541240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3000" dirty="0" err="1" smtClean="0">
                <a:solidFill>
                  <a:srgbClr val="002060"/>
                </a:solidFill>
                <a:latin typeface="Times New Roman" pitchFamily="18" charset="0"/>
                <a:cs typeface="Times New Roman" pitchFamily="18" charset="0"/>
              </a:rPr>
              <a:t>Quicksort</a:t>
            </a:r>
            <a:r>
              <a:rPr lang="en-US" sz="3000" dirty="0" smtClean="0">
                <a:solidFill>
                  <a:srgbClr val="002060"/>
                </a:solidFill>
                <a:latin typeface="Times New Roman" pitchFamily="18" charset="0"/>
                <a:cs typeface="Times New Roman" pitchFamily="18" charset="0"/>
              </a:rPr>
              <a:t> is the other important sorting algorithm that is based on the divide-and-conquer approach.</a:t>
            </a:r>
          </a:p>
          <a:p>
            <a:pPr marL="252000" indent="-252000" algn="just"/>
            <a:r>
              <a:rPr lang="en-US" sz="3000" dirty="0" err="1" smtClean="0">
                <a:solidFill>
                  <a:srgbClr val="002060"/>
                </a:solidFill>
                <a:latin typeface="Times New Roman" pitchFamily="18" charset="0"/>
                <a:cs typeface="Times New Roman" pitchFamily="18" charset="0"/>
              </a:rPr>
              <a:t>Quicksort</a:t>
            </a:r>
            <a:r>
              <a:rPr lang="en-US" sz="3000" dirty="0" smtClean="0">
                <a:solidFill>
                  <a:srgbClr val="002060"/>
                </a:solidFill>
                <a:latin typeface="Times New Roman" pitchFamily="18" charset="0"/>
                <a:cs typeface="Times New Roman" pitchFamily="18" charset="0"/>
              </a:rPr>
              <a:t> divides the inputs according to their value.</a:t>
            </a:r>
          </a:p>
          <a:p>
            <a:pPr marL="252000" indent="-252000" algn="just"/>
            <a:r>
              <a:rPr lang="en-US" sz="3000" dirty="0" smtClean="0">
                <a:solidFill>
                  <a:srgbClr val="002060"/>
                </a:solidFill>
                <a:latin typeface="Times New Roman" pitchFamily="18" charset="0"/>
                <a:cs typeface="Times New Roman" pitchFamily="18" charset="0"/>
              </a:rPr>
              <a:t>A partition is an arrangement of the array’s elements so that all the elements to the left of some element A[s] are less than or equal to A[s], and all the elements to the right of A[s] are greater than or equal to it:</a:t>
            </a:r>
          </a:p>
          <a:p>
            <a:pPr marL="252000" indent="-252000" algn="just"/>
            <a:endParaRPr lang="en-US" sz="3000" dirty="0" smtClean="0">
              <a:solidFill>
                <a:srgbClr val="002060"/>
              </a:solidFill>
              <a:latin typeface="Times New Roman" pitchFamily="18" charset="0"/>
              <a:cs typeface="Times New Roman" pitchFamily="18" charset="0"/>
            </a:endParaRPr>
          </a:p>
          <a:p>
            <a:pPr marL="252000" indent="-252000" algn="just"/>
            <a:endParaRPr lang="en-US" sz="3000" dirty="0" smtClean="0">
              <a:solidFill>
                <a:srgbClr val="002060"/>
              </a:solidFill>
              <a:latin typeface="Times New Roman" pitchFamily="18" charset="0"/>
              <a:cs typeface="Times New Roman" pitchFamily="18" charset="0"/>
            </a:endParaRP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QUICK SORT</a:t>
            </a:r>
          </a:p>
        </p:txBody>
      </p:sp>
      <p:pic>
        <p:nvPicPr>
          <p:cNvPr id="5" name="Picture 2"/>
          <p:cNvPicPr>
            <a:picLocks noChangeAspect="1" noChangeArrowheads="1"/>
          </p:cNvPicPr>
          <p:nvPr/>
        </p:nvPicPr>
        <p:blipFill>
          <a:blip r:embed="rId2"/>
          <a:srcRect/>
          <a:stretch>
            <a:fillRect/>
          </a:stretch>
        </p:blipFill>
        <p:spPr bwMode="auto">
          <a:xfrm>
            <a:off x="2643174" y="5214950"/>
            <a:ext cx="5351356" cy="11430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146" name="Picture 2"/>
          <p:cNvPicPr>
            <a:picLocks noGrp="1" noChangeAspect="1" noChangeArrowheads="1"/>
          </p:cNvPicPr>
          <p:nvPr>
            <p:ph idx="1"/>
          </p:nvPr>
        </p:nvPicPr>
        <p:blipFill>
          <a:blip r:embed="rId2"/>
          <a:srcRect/>
          <a:stretch>
            <a:fillRect/>
          </a:stretch>
        </p:blipFill>
        <p:spPr bwMode="auto">
          <a:xfrm>
            <a:off x="3071802" y="357166"/>
            <a:ext cx="3143272" cy="597858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rmAutofit fontScale="92500" lnSpcReduction="20000"/>
          </a:bodyPr>
          <a:lstStyle/>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ALGORITHM </a:t>
            </a:r>
            <a:r>
              <a:rPr lang="en-US" sz="3200" dirty="0" err="1" smtClean="0">
                <a:solidFill>
                  <a:srgbClr val="002060"/>
                </a:solidFill>
                <a:latin typeface="Times New Roman" pitchFamily="18" charset="0"/>
                <a:cs typeface="Times New Roman" pitchFamily="18" charset="0"/>
              </a:rPr>
              <a:t>Quicksort</a:t>
            </a:r>
            <a:r>
              <a:rPr lang="en-US" sz="3200" dirty="0" smtClean="0">
                <a:solidFill>
                  <a:srgbClr val="002060"/>
                </a:solidFill>
                <a:latin typeface="Times New Roman" pitchFamily="18" charset="0"/>
                <a:cs typeface="Times New Roman" pitchFamily="18" charset="0"/>
              </a:rPr>
              <a:t>(A[l..r])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//Sorts a </a:t>
            </a:r>
            <a:r>
              <a:rPr lang="en-US" sz="3200" dirty="0" err="1" smtClean="0">
                <a:solidFill>
                  <a:srgbClr val="002060"/>
                </a:solidFill>
                <a:latin typeface="Times New Roman" pitchFamily="18" charset="0"/>
                <a:cs typeface="Times New Roman" pitchFamily="18" charset="0"/>
              </a:rPr>
              <a:t>subarray</a:t>
            </a:r>
            <a:r>
              <a:rPr lang="en-US" sz="3200" dirty="0" smtClean="0">
                <a:solidFill>
                  <a:srgbClr val="002060"/>
                </a:solidFill>
                <a:latin typeface="Times New Roman" pitchFamily="18" charset="0"/>
                <a:cs typeface="Times New Roman" pitchFamily="18" charset="0"/>
              </a:rPr>
              <a:t> by </a:t>
            </a:r>
            <a:r>
              <a:rPr lang="en-US" sz="3200" dirty="0" err="1" smtClean="0">
                <a:solidFill>
                  <a:srgbClr val="002060"/>
                </a:solidFill>
                <a:latin typeface="Times New Roman" pitchFamily="18" charset="0"/>
                <a:cs typeface="Times New Roman" pitchFamily="18" charset="0"/>
              </a:rPr>
              <a:t>quicksort</a:t>
            </a:r>
            <a:endParaRPr lang="en-US" sz="3200" dirty="0" smtClean="0">
              <a:solidFill>
                <a:srgbClr val="002060"/>
              </a:solidFill>
              <a:latin typeface="Times New Roman" pitchFamily="18" charset="0"/>
              <a:cs typeface="Times New Roman" pitchFamily="18" charset="0"/>
            </a:endParaRP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//Input: </a:t>
            </a:r>
            <a:r>
              <a:rPr lang="en-US" sz="3200" dirty="0" err="1" smtClean="0">
                <a:solidFill>
                  <a:srgbClr val="002060"/>
                </a:solidFill>
                <a:latin typeface="Times New Roman" pitchFamily="18" charset="0"/>
                <a:cs typeface="Times New Roman" pitchFamily="18" charset="0"/>
              </a:rPr>
              <a:t>Subarray</a:t>
            </a:r>
            <a:r>
              <a:rPr lang="en-US" sz="3200" dirty="0" smtClean="0">
                <a:solidFill>
                  <a:srgbClr val="002060"/>
                </a:solidFill>
                <a:latin typeface="Times New Roman" pitchFamily="18" charset="0"/>
                <a:cs typeface="Times New Roman" pitchFamily="18" charset="0"/>
              </a:rPr>
              <a:t> of array A[0..n − 1], defined by its left and right indices l and 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//Output: </a:t>
            </a:r>
            <a:r>
              <a:rPr lang="en-US" sz="3200" dirty="0" err="1" smtClean="0">
                <a:solidFill>
                  <a:srgbClr val="002060"/>
                </a:solidFill>
                <a:latin typeface="Times New Roman" pitchFamily="18" charset="0"/>
                <a:cs typeface="Times New Roman" pitchFamily="18" charset="0"/>
              </a:rPr>
              <a:t>Subarray</a:t>
            </a:r>
            <a:r>
              <a:rPr lang="en-US" sz="3200" dirty="0" smtClean="0">
                <a:solidFill>
                  <a:srgbClr val="002060"/>
                </a:solidFill>
                <a:latin typeface="Times New Roman" pitchFamily="18" charset="0"/>
                <a:cs typeface="Times New Roman" pitchFamily="18" charset="0"/>
              </a:rPr>
              <a:t> A[l..r] sorted in non-decreasing order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if l &lt; r</a:t>
            </a:r>
          </a:p>
          <a:p>
            <a:pPr marL="846360" lvl="2" indent="-252000" algn="just">
              <a:lnSpc>
                <a:spcPct val="120000"/>
              </a:lnSpc>
              <a:buNone/>
            </a:pPr>
            <a:r>
              <a:rPr lang="en-US" sz="2800" dirty="0" smtClean="0">
                <a:solidFill>
                  <a:srgbClr val="002060"/>
                </a:solidFill>
                <a:latin typeface="Times New Roman" pitchFamily="18" charset="0"/>
                <a:cs typeface="Times New Roman" pitchFamily="18" charset="0"/>
              </a:rPr>
              <a:t>s ←Partition(A[l..r]) //s is a split position</a:t>
            </a:r>
          </a:p>
          <a:p>
            <a:pPr marL="846360" lvl="2" indent="-252000" algn="just">
              <a:lnSpc>
                <a:spcPct val="120000"/>
              </a:lnSpc>
              <a:buNone/>
            </a:pPr>
            <a:r>
              <a:rPr lang="en-US" sz="2800" dirty="0" err="1" smtClean="0">
                <a:solidFill>
                  <a:srgbClr val="002060"/>
                </a:solidFill>
                <a:latin typeface="Times New Roman" pitchFamily="18" charset="0"/>
                <a:cs typeface="Times New Roman" pitchFamily="18" charset="0"/>
              </a:rPr>
              <a:t>Quicksort</a:t>
            </a:r>
            <a:r>
              <a:rPr lang="en-US" sz="2800" dirty="0" smtClean="0">
                <a:solidFill>
                  <a:srgbClr val="002060"/>
                </a:solidFill>
                <a:latin typeface="Times New Roman" pitchFamily="18" charset="0"/>
                <a:cs typeface="Times New Roman" pitchFamily="18" charset="0"/>
              </a:rPr>
              <a:t>(A[l..s − 1])</a:t>
            </a:r>
          </a:p>
          <a:p>
            <a:pPr marL="846360" lvl="2" indent="-252000" algn="just">
              <a:lnSpc>
                <a:spcPct val="120000"/>
              </a:lnSpc>
              <a:buNone/>
            </a:pPr>
            <a:r>
              <a:rPr lang="en-US" sz="2800" dirty="0" err="1" smtClean="0">
                <a:solidFill>
                  <a:srgbClr val="002060"/>
                </a:solidFill>
                <a:latin typeface="Times New Roman" pitchFamily="18" charset="0"/>
                <a:cs typeface="Times New Roman" pitchFamily="18" charset="0"/>
              </a:rPr>
              <a:t>Quicksort</a:t>
            </a:r>
            <a:r>
              <a:rPr lang="en-US" sz="2800" dirty="0" smtClean="0">
                <a:solidFill>
                  <a:srgbClr val="002060"/>
                </a:solidFill>
                <a:latin typeface="Times New Roman" pitchFamily="18" charset="0"/>
                <a:cs typeface="Times New Roman" pitchFamily="18" charset="0"/>
              </a:rPr>
              <a:t>(A[s + 1..r])</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Quick Sort</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rmAutofit fontScale="55000" lnSpcReduction="20000"/>
          </a:bodyPr>
          <a:lstStyle/>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ALGORITHM Partition(A[l..r])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//Partitions a </a:t>
            </a:r>
            <a:r>
              <a:rPr lang="en-US" sz="3200" dirty="0" err="1" smtClean="0">
                <a:solidFill>
                  <a:srgbClr val="002060"/>
                </a:solidFill>
                <a:latin typeface="Times New Roman" pitchFamily="18" charset="0"/>
                <a:cs typeface="Times New Roman" pitchFamily="18" charset="0"/>
              </a:rPr>
              <a:t>subarray</a:t>
            </a:r>
            <a:r>
              <a:rPr lang="en-US" sz="3200" dirty="0" smtClean="0">
                <a:solidFill>
                  <a:srgbClr val="002060"/>
                </a:solidFill>
                <a:latin typeface="Times New Roman" pitchFamily="18" charset="0"/>
                <a:cs typeface="Times New Roman" pitchFamily="18" charset="0"/>
              </a:rPr>
              <a:t> using the first element as a pivot</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//Input: </a:t>
            </a:r>
            <a:r>
              <a:rPr lang="en-US" sz="3200" dirty="0" err="1" smtClean="0">
                <a:solidFill>
                  <a:srgbClr val="002060"/>
                </a:solidFill>
                <a:latin typeface="Times New Roman" pitchFamily="18" charset="0"/>
                <a:cs typeface="Times New Roman" pitchFamily="18" charset="0"/>
              </a:rPr>
              <a:t>Subarray</a:t>
            </a:r>
            <a:r>
              <a:rPr lang="en-US" sz="3200" dirty="0" smtClean="0">
                <a:solidFill>
                  <a:srgbClr val="002060"/>
                </a:solidFill>
                <a:latin typeface="Times New Roman" pitchFamily="18" charset="0"/>
                <a:cs typeface="Times New Roman" pitchFamily="18" charset="0"/>
              </a:rPr>
              <a:t> of array A[0..n − 1], defined by its left and right indices l and r (l&lt;r)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//Output: Partition of A[l..r], with the split position returned as this function’s value</a:t>
            </a:r>
          </a:p>
          <a:p>
            <a:pPr marL="252000" indent="-252000" algn="just">
              <a:lnSpc>
                <a:spcPct val="120000"/>
              </a:lnSpc>
              <a:buNone/>
            </a:pPr>
            <a:r>
              <a:rPr lang="en-US" sz="3200" dirty="0" err="1" smtClean="0">
                <a:solidFill>
                  <a:srgbClr val="002060"/>
                </a:solidFill>
                <a:latin typeface="Times New Roman" pitchFamily="18" charset="0"/>
                <a:cs typeface="Times New Roman" pitchFamily="18" charset="0"/>
              </a:rPr>
              <a:t>p←A</a:t>
            </a:r>
            <a:r>
              <a:rPr lang="en-US" sz="3200" dirty="0" smtClean="0">
                <a:solidFill>
                  <a:srgbClr val="002060"/>
                </a:solidFill>
                <a:latin typeface="Times New Roman" pitchFamily="18" charset="0"/>
                <a:cs typeface="Times New Roman" pitchFamily="18" charset="0"/>
              </a:rPr>
              <a:t>[l]</a:t>
            </a:r>
          </a:p>
          <a:p>
            <a:pPr marL="252000" indent="-252000" algn="just">
              <a:lnSpc>
                <a:spcPct val="120000"/>
              </a:lnSpc>
              <a:buNone/>
            </a:pP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l; j ← r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repeat</a:t>
            </a:r>
          </a:p>
          <a:p>
            <a:pPr marL="846360" lvl="2" indent="-252000" algn="just">
              <a:lnSpc>
                <a:spcPct val="120000"/>
              </a:lnSpc>
              <a:buNone/>
            </a:pPr>
            <a:r>
              <a:rPr lang="en-US" sz="2800" dirty="0" smtClean="0">
                <a:solidFill>
                  <a:srgbClr val="002060"/>
                </a:solidFill>
                <a:latin typeface="Times New Roman" pitchFamily="18" charset="0"/>
                <a:cs typeface="Times New Roman" pitchFamily="18" charset="0"/>
              </a:rPr>
              <a:t>repeat </a:t>
            </a:r>
            <a:r>
              <a:rPr lang="en-US" sz="2800" dirty="0" err="1" smtClean="0">
                <a:solidFill>
                  <a:srgbClr val="002060"/>
                </a:solidFill>
                <a:latin typeface="Times New Roman" pitchFamily="18" charset="0"/>
                <a:cs typeface="Times New Roman" pitchFamily="18" charset="0"/>
              </a:rPr>
              <a:t>i</a:t>
            </a:r>
            <a:r>
              <a:rPr lang="en-US" sz="2800" dirty="0" smtClean="0">
                <a:solidFill>
                  <a:srgbClr val="002060"/>
                </a:solidFill>
                <a:latin typeface="Times New Roman" pitchFamily="18" charset="0"/>
                <a:cs typeface="Times New Roman" pitchFamily="18" charset="0"/>
              </a:rPr>
              <a:t> ← </a:t>
            </a:r>
            <a:r>
              <a:rPr lang="en-US" sz="2800" dirty="0" err="1" smtClean="0">
                <a:solidFill>
                  <a:srgbClr val="002060"/>
                </a:solidFill>
                <a:latin typeface="Times New Roman" pitchFamily="18" charset="0"/>
                <a:cs typeface="Times New Roman" pitchFamily="18" charset="0"/>
              </a:rPr>
              <a:t>i</a:t>
            </a:r>
            <a:r>
              <a:rPr lang="en-US" sz="2800" dirty="0" smtClean="0">
                <a:solidFill>
                  <a:srgbClr val="002060"/>
                </a:solidFill>
                <a:latin typeface="Times New Roman" pitchFamily="18" charset="0"/>
                <a:cs typeface="Times New Roman" pitchFamily="18" charset="0"/>
              </a:rPr>
              <a:t> + 1 until A[</a:t>
            </a:r>
            <a:r>
              <a:rPr lang="en-US" sz="2800" dirty="0" err="1" smtClean="0">
                <a:solidFill>
                  <a:srgbClr val="002060"/>
                </a:solidFill>
                <a:latin typeface="Times New Roman" pitchFamily="18" charset="0"/>
                <a:cs typeface="Times New Roman" pitchFamily="18" charset="0"/>
              </a:rPr>
              <a:t>i</a:t>
            </a:r>
            <a:r>
              <a:rPr lang="en-US" sz="2800" dirty="0" smtClean="0">
                <a:solidFill>
                  <a:srgbClr val="002060"/>
                </a:solidFill>
                <a:latin typeface="Times New Roman" pitchFamily="18" charset="0"/>
                <a:cs typeface="Times New Roman" pitchFamily="18" charset="0"/>
              </a:rPr>
              <a:t>] ≥  p</a:t>
            </a:r>
          </a:p>
          <a:p>
            <a:pPr marL="846360" lvl="2" indent="-252000" algn="just">
              <a:lnSpc>
                <a:spcPct val="120000"/>
              </a:lnSpc>
              <a:buNone/>
            </a:pPr>
            <a:r>
              <a:rPr lang="en-US" sz="2800" dirty="0" smtClean="0">
                <a:solidFill>
                  <a:srgbClr val="002060"/>
                </a:solidFill>
                <a:latin typeface="Times New Roman" pitchFamily="18" charset="0"/>
                <a:cs typeface="Times New Roman" pitchFamily="18" charset="0"/>
              </a:rPr>
              <a:t>repeat j ← j − 1 until A[j ] ≤  p</a:t>
            </a:r>
          </a:p>
          <a:p>
            <a:pPr marL="846360" lvl="2" indent="-252000" algn="just">
              <a:lnSpc>
                <a:spcPct val="120000"/>
              </a:lnSpc>
              <a:buNone/>
            </a:pPr>
            <a:r>
              <a:rPr lang="en-US" sz="2800" dirty="0" smtClean="0">
                <a:solidFill>
                  <a:srgbClr val="002060"/>
                </a:solidFill>
                <a:latin typeface="Times New Roman" pitchFamily="18" charset="0"/>
                <a:cs typeface="Times New Roman" pitchFamily="18" charset="0"/>
              </a:rPr>
              <a:t>swap(A[</a:t>
            </a:r>
            <a:r>
              <a:rPr lang="en-US" sz="2800" dirty="0" err="1" smtClean="0">
                <a:solidFill>
                  <a:srgbClr val="002060"/>
                </a:solidFill>
                <a:latin typeface="Times New Roman" pitchFamily="18" charset="0"/>
                <a:cs typeface="Times New Roman" pitchFamily="18" charset="0"/>
              </a:rPr>
              <a:t>i</a:t>
            </a:r>
            <a:r>
              <a:rPr lang="en-US" sz="2800" dirty="0" smtClean="0">
                <a:solidFill>
                  <a:srgbClr val="002060"/>
                </a:solidFill>
                <a:latin typeface="Times New Roman" pitchFamily="18" charset="0"/>
                <a:cs typeface="Times New Roman" pitchFamily="18" charset="0"/>
              </a:rPr>
              <a:t>], A[j ])</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until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j</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swap(A[</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A[j]) //undo last swap when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j</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swap(A[l], A[j])</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return j</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Quick Sort</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2500" dirty="0" smtClean="0">
                <a:solidFill>
                  <a:srgbClr val="002060"/>
                </a:solidFill>
                <a:latin typeface="Times New Roman" pitchFamily="18" charset="0"/>
                <a:cs typeface="Times New Roman" pitchFamily="18" charset="0"/>
              </a:rPr>
              <a:t>After making n + 1 comparisons to get to the partition and exchanging the pivot A[0] with itself, the algorithm will be left with the strictly increasing array A[1 .. n − 1] to sort. </a:t>
            </a:r>
          </a:p>
          <a:p>
            <a:pPr marL="252000" indent="-252000" algn="just"/>
            <a:r>
              <a:rPr lang="en-US" sz="2500" dirty="0" smtClean="0">
                <a:solidFill>
                  <a:srgbClr val="002060"/>
                </a:solidFill>
                <a:latin typeface="Times New Roman" pitchFamily="18" charset="0"/>
                <a:cs typeface="Times New Roman" pitchFamily="18" charset="0"/>
              </a:rPr>
              <a:t>This sorting of strictly increasing arrays of diminishing sizes will continue until the last one A[n − 2 .. n − 1] has been processed. </a:t>
            </a:r>
          </a:p>
          <a:p>
            <a:pPr marL="252000" indent="-252000" algn="just"/>
            <a:r>
              <a:rPr lang="en-US" sz="2500" dirty="0" smtClean="0">
                <a:solidFill>
                  <a:srgbClr val="002060"/>
                </a:solidFill>
                <a:latin typeface="Times New Roman" pitchFamily="18" charset="0"/>
                <a:cs typeface="Times New Roman" pitchFamily="18" charset="0"/>
              </a:rPr>
              <a:t>The total number of key comparisons made will be equal to</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Analysis of Quick Sort</a:t>
            </a:r>
          </a:p>
        </p:txBody>
      </p:sp>
      <p:pic>
        <p:nvPicPr>
          <p:cNvPr id="5" name="Picture 2"/>
          <p:cNvPicPr>
            <a:picLocks noChangeAspect="1" noChangeArrowheads="1"/>
          </p:cNvPicPr>
          <p:nvPr/>
        </p:nvPicPr>
        <p:blipFill>
          <a:blip r:embed="rId2"/>
          <a:srcRect/>
          <a:stretch>
            <a:fillRect/>
          </a:stretch>
        </p:blipFill>
        <p:spPr bwMode="auto">
          <a:xfrm>
            <a:off x="512231" y="4286256"/>
            <a:ext cx="8203173" cy="78581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814638"/>
            <a:ext cx="8077200" cy="757238"/>
          </a:xfrm>
        </p:spPr>
        <p:txBody>
          <a:bodyPr/>
          <a:lstStyle/>
          <a:p>
            <a:pPr marL="182880" indent="0" algn="ctr">
              <a:buNone/>
            </a:pPr>
            <a:r>
              <a:rPr lang="en-US" sz="4000" dirty="0" err="1" smtClean="0">
                <a:solidFill>
                  <a:srgbClr val="C00000"/>
                </a:solidFill>
                <a:effectLst/>
                <a:latin typeface="Times New Roman" pitchFamily="18" charset="0"/>
                <a:cs typeface="Times New Roman" pitchFamily="18" charset="0"/>
              </a:rPr>
              <a:t>Strassen’s</a:t>
            </a:r>
            <a:r>
              <a:rPr lang="en-US" sz="4000" dirty="0" smtClean="0">
                <a:solidFill>
                  <a:srgbClr val="C00000"/>
                </a:solidFill>
                <a:effectLst/>
                <a:latin typeface="Times New Roman" pitchFamily="18" charset="0"/>
                <a:cs typeface="Times New Roman" pitchFamily="18" charset="0"/>
              </a:rPr>
              <a:t> Matrix Multiplication</a:t>
            </a:r>
            <a:endParaRPr lang="en-IN" sz="40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8541240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857232"/>
            <a:ext cx="8286808" cy="5572164"/>
          </a:xfrm>
        </p:spPr>
        <p:txBody>
          <a:bodyPr>
            <a:noAutofit/>
          </a:bodyPr>
          <a:lstStyle/>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Multiply 23 and 14</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Here 23 = 2 . 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+ 3 . 10</a:t>
            </a:r>
            <a:r>
              <a:rPr lang="en-US" sz="2000" baseline="30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 and 14 = 1 . 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+ 4 . 10</a:t>
            </a:r>
            <a:r>
              <a:rPr lang="en-US" sz="2000" baseline="30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23 ∗ 14 = (2.10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+ 3.10</a:t>
            </a:r>
            <a:r>
              <a:rPr lang="en-US" sz="2000" baseline="30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 ∗ (1.10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+ 4.10</a:t>
            </a:r>
            <a:r>
              <a:rPr lang="en-US" sz="2000" baseline="30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 (2∗1)10</a:t>
            </a:r>
            <a:r>
              <a:rPr lang="en-US" sz="2000" baseline="30000" dirty="0" smtClean="0">
                <a:solidFill>
                  <a:srgbClr val="002060"/>
                </a:solidFill>
                <a:latin typeface="Times New Roman" pitchFamily="18" charset="0"/>
                <a:cs typeface="Times New Roman" pitchFamily="18" charset="0"/>
              </a:rPr>
              <a:t>2</a:t>
            </a:r>
            <a:r>
              <a:rPr lang="en-US" sz="2000" dirty="0" smtClean="0">
                <a:solidFill>
                  <a:srgbClr val="002060"/>
                </a:solidFill>
                <a:latin typeface="Times New Roman" pitchFamily="18" charset="0"/>
                <a:cs typeface="Times New Roman" pitchFamily="18" charset="0"/>
              </a:rPr>
              <a:t> + (2∗4 + 3∗1)10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(3 ∗ 4)10</a:t>
            </a:r>
            <a:r>
              <a:rPr lang="en-US" sz="2000" baseline="30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 322, of course, but it uses the same</a:t>
            </a:r>
          </a:p>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Above method need four multiplications</a:t>
            </a:r>
          </a:p>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But, the products 2 ∗ 1 and 3 ∗ 4 that need to be computed anyway; so middle term can be written as</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2 ∗ 4 + 3 ∗ 1= (2 + 3) ∗ (1+ 4) − 2 ∗ 1− 3 ∗ 4.</a:t>
            </a:r>
          </a:p>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Therefore, for any pair of two-digit numbers a = a</a:t>
            </a:r>
            <a:r>
              <a:rPr lang="en-US" sz="2000" baseline="-25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a</a:t>
            </a:r>
            <a:r>
              <a:rPr lang="en-US" sz="2000" baseline="-25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 and b = b</a:t>
            </a:r>
            <a:r>
              <a:rPr lang="en-US" sz="2000" baseline="-25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b</a:t>
            </a:r>
            <a:r>
              <a:rPr lang="en-US" sz="2000" baseline="-25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 their product c can be computed by the formula</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c = a ∗ b = c</a:t>
            </a:r>
            <a:r>
              <a:rPr lang="en-US" sz="2000" baseline="-25000" dirty="0" smtClean="0">
                <a:solidFill>
                  <a:srgbClr val="002060"/>
                </a:solidFill>
                <a:latin typeface="Times New Roman" pitchFamily="18" charset="0"/>
                <a:cs typeface="Times New Roman" pitchFamily="18" charset="0"/>
              </a:rPr>
              <a:t>2</a:t>
            </a:r>
            <a:r>
              <a:rPr lang="en-US" sz="2000" dirty="0" smtClean="0">
                <a:solidFill>
                  <a:srgbClr val="002060"/>
                </a:solidFill>
                <a:latin typeface="Times New Roman" pitchFamily="18" charset="0"/>
                <a:cs typeface="Times New Roman" pitchFamily="18" charset="0"/>
              </a:rPr>
              <a:t>10</a:t>
            </a:r>
            <a:r>
              <a:rPr lang="en-US" sz="2000" baseline="30000" dirty="0" smtClean="0">
                <a:solidFill>
                  <a:srgbClr val="002060"/>
                </a:solidFill>
                <a:latin typeface="Times New Roman" pitchFamily="18" charset="0"/>
                <a:cs typeface="Times New Roman" pitchFamily="18" charset="0"/>
              </a:rPr>
              <a:t>2</a:t>
            </a:r>
            <a:r>
              <a:rPr lang="en-US" sz="2000" dirty="0" smtClean="0">
                <a:solidFill>
                  <a:srgbClr val="002060"/>
                </a:solidFill>
                <a:latin typeface="Times New Roman" pitchFamily="18" charset="0"/>
                <a:cs typeface="Times New Roman" pitchFamily="18" charset="0"/>
              </a:rPr>
              <a:t> + c</a:t>
            </a:r>
            <a:r>
              <a:rPr lang="en-US" sz="2000" baseline="-25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10</a:t>
            </a:r>
            <a:r>
              <a:rPr lang="en-US" sz="2000" baseline="30000" dirty="0" smtClean="0">
                <a:solidFill>
                  <a:srgbClr val="002060"/>
                </a:solidFill>
                <a:latin typeface="Times New Roman" pitchFamily="18" charset="0"/>
                <a:cs typeface="Times New Roman" pitchFamily="18" charset="0"/>
              </a:rPr>
              <a:t>1</a:t>
            </a:r>
            <a:r>
              <a:rPr lang="en-US" sz="2000" dirty="0" smtClean="0">
                <a:solidFill>
                  <a:srgbClr val="002060"/>
                </a:solidFill>
                <a:latin typeface="Times New Roman" pitchFamily="18" charset="0"/>
                <a:cs typeface="Times New Roman" pitchFamily="18" charset="0"/>
              </a:rPr>
              <a:t> + c</a:t>
            </a:r>
            <a:r>
              <a:rPr lang="en-US" sz="2000" baseline="-25000" dirty="0" smtClean="0">
                <a:solidFill>
                  <a:srgbClr val="002060"/>
                </a:solidFill>
                <a:latin typeface="Times New Roman" pitchFamily="18" charset="0"/>
                <a:cs typeface="Times New Roman" pitchFamily="18" charset="0"/>
              </a:rPr>
              <a:t>0</a:t>
            </a:r>
            <a:r>
              <a:rPr lang="en-US" sz="20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000" dirty="0" smtClean="0">
                <a:solidFill>
                  <a:srgbClr val="002060"/>
                </a:solidFill>
                <a:latin typeface="Times New Roman" pitchFamily="18" charset="0"/>
                <a:cs typeface="Times New Roman" pitchFamily="18" charset="0"/>
              </a:rPr>
              <a:t>	where,</a:t>
            </a:r>
          </a:p>
          <a:p>
            <a:pPr marL="572040" lvl="1" indent="-252000" algn="just">
              <a:spcBef>
                <a:spcPts val="0"/>
              </a:spcBef>
              <a:spcAft>
                <a:spcPts val="0"/>
              </a:spcAft>
              <a:buNone/>
            </a:pPr>
            <a:r>
              <a:rPr lang="en-US" dirty="0" smtClean="0">
                <a:solidFill>
                  <a:srgbClr val="002060"/>
                </a:solidFill>
                <a:latin typeface="Times New Roman" pitchFamily="18" charset="0"/>
                <a:cs typeface="Times New Roman" pitchFamily="18" charset="0"/>
              </a:rPr>
              <a:t>c</a:t>
            </a:r>
            <a:r>
              <a:rPr lang="en-US" baseline="-25000" dirty="0" smtClean="0">
                <a:solidFill>
                  <a:srgbClr val="002060"/>
                </a:solidFill>
                <a:latin typeface="Times New Roman" pitchFamily="18" charset="0"/>
                <a:cs typeface="Times New Roman" pitchFamily="18" charset="0"/>
              </a:rPr>
              <a:t>2 </a:t>
            </a:r>
            <a:r>
              <a:rPr lang="en-US" dirty="0" smtClean="0">
                <a:solidFill>
                  <a:srgbClr val="002060"/>
                </a:solidFill>
                <a:latin typeface="Times New Roman" pitchFamily="18" charset="0"/>
                <a:cs typeface="Times New Roman" pitchFamily="18" charset="0"/>
              </a:rPr>
              <a:t>= a</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 ∗ b</a:t>
            </a:r>
            <a:r>
              <a:rPr lang="en-US" baseline="-25000" dirty="0" smtClean="0">
                <a:solidFill>
                  <a:srgbClr val="002060"/>
                </a:solidFill>
                <a:latin typeface="Times New Roman" pitchFamily="18" charset="0"/>
                <a:cs typeface="Times New Roman" pitchFamily="18" charset="0"/>
              </a:rPr>
              <a:t>1 </a:t>
            </a:r>
            <a:r>
              <a:rPr lang="en-US" dirty="0" smtClean="0">
                <a:solidFill>
                  <a:srgbClr val="002060"/>
                </a:solidFill>
                <a:latin typeface="Times New Roman" pitchFamily="18" charset="0"/>
                <a:cs typeface="Times New Roman" pitchFamily="18" charset="0"/>
              </a:rPr>
              <a:t>is the product of their first digits,</a:t>
            </a:r>
          </a:p>
          <a:p>
            <a:pPr marL="572040" lvl="1" indent="-252000" algn="just">
              <a:spcBef>
                <a:spcPts val="0"/>
              </a:spcBef>
              <a:spcAft>
                <a:spcPts val="0"/>
              </a:spcAft>
              <a:buNone/>
            </a:pPr>
            <a:r>
              <a:rPr lang="en-US" dirty="0" smtClean="0">
                <a:solidFill>
                  <a:srgbClr val="002060"/>
                </a:solidFill>
                <a:latin typeface="Times New Roman" pitchFamily="18" charset="0"/>
                <a:cs typeface="Times New Roman" pitchFamily="18" charset="0"/>
              </a:rPr>
              <a:t>c</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 a</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 b</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is the product of their second digits,</a:t>
            </a:r>
          </a:p>
          <a:p>
            <a:pPr marL="572040" lvl="1" indent="-252000" algn="just">
              <a:spcBef>
                <a:spcPts val="0"/>
              </a:spcBef>
              <a:spcAft>
                <a:spcPts val="0"/>
              </a:spcAft>
              <a:buNone/>
            </a:pPr>
            <a:r>
              <a:rPr lang="en-US" dirty="0" smtClean="0">
                <a:solidFill>
                  <a:srgbClr val="002060"/>
                </a:solidFill>
                <a:latin typeface="Times New Roman" pitchFamily="18" charset="0"/>
                <a:cs typeface="Times New Roman" pitchFamily="18" charset="0"/>
              </a:rPr>
              <a:t>c</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 = (a</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 + a</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 (b</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 + b</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 (c</a:t>
            </a:r>
            <a:r>
              <a:rPr lang="en-US" baseline="-25000" dirty="0" smtClean="0">
                <a:solidFill>
                  <a:srgbClr val="002060"/>
                </a:solidFill>
                <a:latin typeface="Times New Roman" pitchFamily="18" charset="0"/>
                <a:cs typeface="Times New Roman" pitchFamily="18" charset="0"/>
              </a:rPr>
              <a:t>2</a:t>
            </a:r>
            <a:r>
              <a:rPr lang="en-US" dirty="0" smtClean="0">
                <a:solidFill>
                  <a:srgbClr val="002060"/>
                </a:solidFill>
                <a:latin typeface="Times New Roman" pitchFamily="18" charset="0"/>
                <a:cs typeface="Times New Roman" pitchFamily="18" charset="0"/>
              </a:rPr>
              <a:t> + c</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is the product of the sum of the</a:t>
            </a:r>
          </a:p>
          <a:p>
            <a:pPr marL="572040" lvl="1" indent="-252000" algn="just">
              <a:spcBef>
                <a:spcPts val="0"/>
              </a:spcBef>
              <a:spcAft>
                <a:spcPts val="0"/>
              </a:spcAft>
              <a:buNone/>
            </a:pPr>
            <a:r>
              <a:rPr lang="en-US" dirty="0" err="1" smtClean="0">
                <a:solidFill>
                  <a:srgbClr val="002060"/>
                </a:solidFill>
                <a:latin typeface="Times New Roman" pitchFamily="18" charset="0"/>
                <a:cs typeface="Times New Roman" pitchFamily="18" charset="0"/>
              </a:rPr>
              <a:t>a’s</a:t>
            </a:r>
            <a:r>
              <a:rPr lang="en-US" dirty="0" smtClean="0">
                <a:solidFill>
                  <a:srgbClr val="002060"/>
                </a:solidFill>
                <a:latin typeface="Times New Roman" pitchFamily="18" charset="0"/>
                <a:cs typeface="Times New Roman" pitchFamily="18" charset="0"/>
              </a:rPr>
              <a:t> digits and the sum of the </a:t>
            </a:r>
            <a:r>
              <a:rPr lang="en-US" dirty="0" err="1" smtClean="0">
                <a:solidFill>
                  <a:srgbClr val="002060"/>
                </a:solidFill>
                <a:latin typeface="Times New Roman" pitchFamily="18" charset="0"/>
                <a:cs typeface="Times New Roman" pitchFamily="18" charset="0"/>
              </a:rPr>
              <a:t>b’s</a:t>
            </a:r>
            <a:r>
              <a:rPr lang="en-US" dirty="0" smtClean="0">
                <a:solidFill>
                  <a:srgbClr val="002060"/>
                </a:solidFill>
                <a:latin typeface="Times New Roman" pitchFamily="18" charset="0"/>
                <a:cs typeface="Times New Roman" pitchFamily="18" charset="0"/>
              </a:rPr>
              <a:t> digits minus the sum of c</a:t>
            </a:r>
            <a:r>
              <a:rPr lang="en-US" baseline="-25000" dirty="0" smtClean="0">
                <a:solidFill>
                  <a:srgbClr val="002060"/>
                </a:solidFill>
                <a:latin typeface="Times New Roman" pitchFamily="18" charset="0"/>
                <a:cs typeface="Times New Roman" pitchFamily="18" charset="0"/>
              </a:rPr>
              <a:t>2</a:t>
            </a:r>
            <a:r>
              <a:rPr lang="en-US" dirty="0" smtClean="0">
                <a:solidFill>
                  <a:srgbClr val="002060"/>
                </a:solidFill>
                <a:latin typeface="Times New Roman" pitchFamily="18" charset="0"/>
                <a:cs typeface="Times New Roman" pitchFamily="18" charset="0"/>
              </a:rPr>
              <a:t> and c</a:t>
            </a:r>
            <a:r>
              <a:rPr lang="en-US" i="1"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a:t>
            </a:r>
          </a:p>
          <a:p>
            <a:pPr marL="252000" indent="-252000" algn="just"/>
            <a:endParaRPr lang="en-US" sz="3000" dirty="0" smtClean="0">
              <a:solidFill>
                <a:srgbClr val="002060"/>
              </a:solidFill>
              <a:latin typeface="Times New Roman" pitchFamily="18" charset="0"/>
              <a:cs typeface="Times New Roman" pitchFamily="18" charset="0"/>
            </a:endParaRPr>
          </a:p>
        </p:txBody>
      </p:sp>
      <p:sp>
        <p:nvSpPr>
          <p:cNvPr id="3" name="TextBox 2"/>
          <p:cNvSpPr txBox="1"/>
          <p:nvPr/>
        </p:nvSpPr>
        <p:spPr>
          <a:xfrm>
            <a:off x="571472" y="285728"/>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Multiplication of Two Numbers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642918"/>
            <a:ext cx="8286808" cy="5786478"/>
          </a:xfrm>
        </p:spPr>
        <p:txBody>
          <a:bodyPr>
            <a:normAutofit fontScale="85000" lnSpcReduction="10000"/>
          </a:bodyPr>
          <a:lstStyle/>
          <a:p>
            <a:pPr algn="ctr">
              <a:buNone/>
            </a:pPr>
            <a:r>
              <a:rPr lang="en-US" sz="3800" b="1" dirty="0" smtClean="0">
                <a:solidFill>
                  <a:schemeClr val="accent6"/>
                </a:solidFill>
                <a:latin typeface="Times New Roman" pitchFamily="18" charset="0"/>
                <a:cs typeface="Times New Roman" pitchFamily="18" charset="0"/>
              </a:rPr>
              <a:t>UNIT – II </a:t>
            </a:r>
          </a:p>
          <a:p>
            <a:pPr algn="just">
              <a:buNone/>
            </a:pPr>
            <a:r>
              <a:rPr lang="en-US" sz="3800" b="1" dirty="0" smtClean="0">
                <a:solidFill>
                  <a:schemeClr val="accent6"/>
                </a:solidFill>
                <a:latin typeface="Times New Roman" pitchFamily="18" charset="0"/>
                <a:cs typeface="Times New Roman" pitchFamily="18" charset="0"/>
              </a:rPr>
              <a:t>Analysis of Sorting and Searching Algorithms  </a:t>
            </a:r>
            <a:r>
              <a:rPr lang="en-US" sz="3200" b="1" dirty="0" smtClean="0">
                <a:latin typeface="Times New Roman" pitchFamily="18" charset="0"/>
                <a:cs typeface="Times New Roman" pitchFamily="18" charset="0"/>
              </a:rPr>
              <a:t>	</a:t>
            </a:r>
            <a:endParaRPr lang="en-IN" sz="3200" dirty="0" smtClean="0">
              <a:latin typeface="Times New Roman" pitchFamily="18" charset="0"/>
              <a:cs typeface="Times New Roman" pitchFamily="18" charset="0"/>
            </a:endParaRPr>
          </a:p>
          <a:p>
            <a:pPr marL="0" algn="just">
              <a:lnSpc>
                <a:spcPct val="150000"/>
              </a:lnSpc>
              <a:spcBef>
                <a:spcPts val="0"/>
              </a:spcBef>
              <a:spcAft>
                <a:spcPts val="0"/>
              </a:spcAft>
              <a:buNone/>
            </a:pPr>
            <a:r>
              <a:rPr lang="en-US" sz="3800" dirty="0" smtClean="0">
                <a:solidFill>
                  <a:srgbClr val="002060"/>
                </a:solidFill>
                <a:latin typeface="Times New Roman" pitchFamily="18" charset="0"/>
                <a:cs typeface="Times New Roman" pitchFamily="18" charset="0"/>
              </a:rPr>
              <a:t>Brute Force – Selection Sort and Bubble Sort - Divide and conquer – Merge sort – Quick Sort-</a:t>
            </a:r>
            <a:r>
              <a:rPr lang="en-US" sz="3800" dirty="0" err="1" smtClean="0">
                <a:solidFill>
                  <a:srgbClr val="002060"/>
                </a:solidFill>
                <a:latin typeface="Times New Roman" pitchFamily="18" charset="0"/>
                <a:cs typeface="Times New Roman" pitchFamily="18" charset="0"/>
              </a:rPr>
              <a:t>Strassen‟s</a:t>
            </a:r>
            <a:r>
              <a:rPr lang="en-US" sz="3800" dirty="0" smtClean="0">
                <a:solidFill>
                  <a:srgbClr val="002060"/>
                </a:solidFill>
                <a:latin typeface="Times New Roman" pitchFamily="18" charset="0"/>
                <a:cs typeface="Times New Roman" pitchFamily="18" charset="0"/>
              </a:rPr>
              <a:t> Matrix Multiplication -Decrease and Conquer – Insertion Sort–Transform and Conquer-Heaps and Heap sort- Analysis of Linear Search and Binary search techniques </a:t>
            </a:r>
            <a:endParaRPr lang="en-IN" sz="3800"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857232"/>
            <a:ext cx="8286808" cy="5572164"/>
          </a:xfrm>
        </p:spPr>
        <p:txBody>
          <a:bodyPr>
            <a:noAutofit/>
          </a:bodyPr>
          <a:lstStyle/>
          <a:p>
            <a:pPr marL="252000" indent="-252000" algn="just">
              <a:spcBef>
                <a:spcPts val="0"/>
              </a:spcBef>
              <a:spcAft>
                <a:spcPts val="0"/>
              </a:spcAft>
            </a:pPr>
            <a:r>
              <a:rPr lang="en-US" dirty="0" smtClean="0">
                <a:solidFill>
                  <a:srgbClr val="002060"/>
                </a:solidFill>
                <a:latin typeface="Times New Roman" pitchFamily="18" charset="0"/>
                <a:cs typeface="Times New Roman" pitchFamily="18" charset="0"/>
              </a:rPr>
              <a:t>Multiplying two n-digit integers a and b </a:t>
            </a:r>
          </a:p>
          <a:p>
            <a:pPr marL="252000" indent="-252000" algn="just">
              <a:spcBef>
                <a:spcPts val="0"/>
              </a:spcBef>
              <a:spcAft>
                <a:spcPts val="0"/>
              </a:spcAft>
            </a:pPr>
            <a:r>
              <a:rPr lang="en-US" dirty="0" smtClean="0">
                <a:solidFill>
                  <a:srgbClr val="002060"/>
                </a:solidFill>
                <a:latin typeface="Times New Roman" pitchFamily="18" charset="0"/>
                <a:cs typeface="Times New Roman" pitchFamily="18" charset="0"/>
              </a:rPr>
              <a:t>Denote the first half of the </a:t>
            </a:r>
            <a:r>
              <a:rPr lang="en-US" dirty="0" err="1" smtClean="0">
                <a:solidFill>
                  <a:srgbClr val="002060"/>
                </a:solidFill>
                <a:latin typeface="Times New Roman" pitchFamily="18" charset="0"/>
                <a:cs typeface="Times New Roman" pitchFamily="18" charset="0"/>
              </a:rPr>
              <a:t>a’s</a:t>
            </a:r>
            <a:r>
              <a:rPr lang="en-US" dirty="0" smtClean="0">
                <a:solidFill>
                  <a:srgbClr val="002060"/>
                </a:solidFill>
                <a:latin typeface="Times New Roman" pitchFamily="18" charset="0"/>
                <a:cs typeface="Times New Roman" pitchFamily="18" charset="0"/>
              </a:rPr>
              <a:t> digits by a</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 and the second half by a</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for b, the notations are b</a:t>
            </a:r>
            <a:r>
              <a:rPr lang="en-US" baseline="-25000" dirty="0" smtClean="0">
                <a:solidFill>
                  <a:srgbClr val="002060"/>
                </a:solidFill>
                <a:latin typeface="Times New Roman" pitchFamily="18" charset="0"/>
                <a:cs typeface="Times New Roman" pitchFamily="18" charset="0"/>
              </a:rPr>
              <a:t>1 </a:t>
            </a:r>
            <a:r>
              <a:rPr lang="en-US" dirty="0" smtClean="0">
                <a:solidFill>
                  <a:srgbClr val="002060"/>
                </a:solidFill>
                <a:latin typeface="Times New Roman" pitchFamily="18" charset="0"/>
                <a:cs typeface="Times New Roman" pitchFamily="18" charset="0"/>
              </a:rPr>
              <a:t>and b</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respectively. </a:t>
            </a:r>
          </a:p>
          <a:p>
            <a:pPr marL="252000" indent="-252000" algn="just">
              <a:spcBef>
                <a:spcPts val="0"/>
              </a:spcBef>
              <a:spcAft>
                <a:spcPts val="0"/>
              </a:spcAft>
            </a:pPr>
            <a:r>
              <a:rPr lang="en-US" dirty="0" smtClean="0">
                <a:solidFill>
                  <a:srgbClr val="002060"/>
                </a:solidFill>
                <a:latin typeface="Times New Roman" pitchFamily="18" charset="0"/>
                <a:cs typeface="Times New Roman" pitchFamily="18" charset="0"/>
              </a:rPr>
              <a:t>In these notations, a = a</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a</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implies that a = a</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10</a:t>
            </a:r>
            <a:r>
              <a:rPr lang="en-US" baseline="30000" dirty="0" smtClean="0">
                <a:solidFill>
                  <a:srgbClr val="002060"/>
                </a:solidFill>
                <a:latin typeface="Times New Roman" pitchFamily="18" charset="0"/>
                <a:cs typeface="Times New Roman" pitchFamily="18" charset="0"/>
              </a:rPr>
              <a:t>n/2</a:t>
            </a:r>
            <a:r>
              <a:rPr lang="en-US" dirty="0" smtClean="0">
                <a:solidFill>
                  <a:srgbClr val="002060"/>
                </a:solidFill>
                <a:latin typeface="Times New Roman" pitchFamily="18" charset="0"/>
                <a:cs typeface="Times New Roman" pitchFamily="18" charset="0"/>
              </a:rPr>
              <a:t> + a</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and </a:t>
            </a:r>
          </a:p>
          <a:p>
            <a:pPr marL="252000" indent="-252000" algn="just">
              <a:spcBef>
                <a:spcPts val="0"/>
              </a:spcBef>
              <a:spcAft>
                <a:spcPts val="0"/>
              </a:spcAft>
              <a:buNone/>
            </a:pPr>
            <a:r>
              <a:rPr lang="en-US" dirty="0" smtClean="0">
                <a:solidFill>
                  <a:srgbClr val="002060"/>
                </a:solidFill>
                <a:latin typeface="Times New Roman" pitchFamily="18" charset="0"/>
                <a:cs typeface="Times New Roman" pitchFamily="18" charset="0"/>
              </a:rPr>
              <a:t> 	                              b = b</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b</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implies that b = b</a:t>
            </a:r>
            <a:r>
              <a:rPr lang="en-US" baseline="-25000" dirty="0" smtClean="0">
                <a:solidFill>
                  <a:srgbClr val="002060"/>
                </a:solidFill>
                <a:latin typeface="Times New Roman" pitchFamily="18" charset="0"/>
                <a:cs typeface="Times New Roman" pitchFamily="18" charset="0"/>
              </a:rPr>
              <a:t>1</a:t>
            </a:r>
            <a:r>
              <a:rPr lang="en-US" dirty="0" smtClean="0">
                <a:solidFill>
                  <a:srgbClr val="002060"/>
                </a:solidFill>
                <a:latin typeface="Times New Roman" pitchFamily="18" charset="0"/>
                <a:cs typeface="Times New Roman" pitchFamily="18" charset="0"/>
              </a:rPr>
              <a:t>10</a:t>
            </a:r>
            <a:r>
              <a:rPr lang="en-US" baseline="30000" dirty="0" smtClean="0">
                <a:solidFill>
                  <a:srgbClr val="002060"/>
                </a:solidFill>
                <a:latin typeface="Times New Roman" pitchFamily="18" charset="0"/>
                <a:cs typeface="Times New Roman" pitchFamily="18" charset="0"/>
              </a:rPr>
              <a:t>n/2</a:t>
            </a:r>
            <a:r>
              <a:rPr lang="en-US" dirty="0" smtClean="0">
                <a:solidFill>
                  <a:srgbClr val="002060"/>
                </a:solidFill>
                <a:latin typeface="Times New Roman" pitchFamily="18" charset="0"/>
                <a:cs typeface="Times New Roman" pitchFamily="18" charset="0"/>
              </a:rPr>
              <a:t> + b</a:t>
            </a:r>
            <a:r>
              <a:rPr lang="en-US" baseline="-25000" dirty="0" smtClean="0">
                <a:solidFill>
                  <a:srgbClr val="002060"/>
                </a:solidFill>
                <a:latin typeface="Times New Roman" pitchFamily="18" charset="0"/>
                <a:cs typeface="Times New Roman" pitchFamily="18" charset="0"/>
              </a:rPr>
              <a:t>0</a:t>
            </a:r>
            <a:r>
              <a:rPr lang="en-US"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pPr>
            <a:r>
              <a:rPr lang="en-US" dirty="0" smtClean="0">
                <a:solidFill>
                  <a:srgbClr val="002060"/>
                </a:solidFill>
                <a:latin typeface="Times New Roman" pitchFamily="18" charset="0"/>
                <a:cs typeface="Times New Roman" pitchFamily="18" charset="0"/>
              </a:rPr>
              <a:t>Therefore, </a:t>
            </a:r>
          </a:p>
          <a:p>
            <a:pPr marL="846360" lvl="2" indent="-252000" algn="just">
              <a:spcBef>
                <a:spcPts val="0"/>
              </a:spcBef>
              <a:spcAft>
                <a:spcPts val="0"/>
              </a:spcAft>
              <a:buNone/>
            </a:pPr>
            <a:r>
              <a:rPr lang="pt-BR" sz="2200" dirty="0" smtClean="0">
                <a:solidFill>
                  <a:srgbClr val="002060"/>
                </a:solidFill>
                <a:latin typeface="Times New Roman" pitchFamily="18" charset="0"/>
                <a:cs typeface="Times New Roman" pitchFamily="18" charset="0"/>
              </a:rPr>
              <a:t>c = a ∗ b = (a</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n/2</a:t>
            </a:r>
            <a:r>
              <a:rPr lang="pt-BR" sz="2200" dirty="0" smtClean="0">
                <a:solidFill>
                  <a:srgbClr val="002060"/>
                </a:solidFill>
                <a:latin typeface="Times New Roman" pitchFamily="18" charset="0"/>
                <a:cs typeface="Times New Roman" pitchFamily="18" charset="0"/>
              </a:rPr>
              <a:t> + a</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n/2</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a:t>
            </a:r>
          </a:p>
          <a:p>
            <a:pPr marL="846360" lvl="2" indent="-252000" algn="just">
              <a:spcBef>
                <a:spcPts val="0"/>
              </a:spcBef>
              <a:spcAft>
                <a:spcPts val="0"/>
              </a:spcAft>
              <a:buNone/>
            </a:pPr>
            <a:r>
              <a:rPr lang="pt-BR" sz="2200" dirty="0" smtClean="0">
                <a:solidFill>
                  <a:srgbClr val="002060"/>
                </a:solidFill>
                <a:latin typeface="Times New Roman" pitchFamily="18" charset="0"/>
                <a:cs typeface="Times New Roman" pitchFamily="18" charset="0"/>
              </a:rPr>
              <a:t>= (a</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a:t>
            </a:r>
            <a:r>
              <a:rPr lang="pt-BR" sz="2200" dirty="0" smtClean="0">
                <a:solidFill>
                  <a:srgbClr val="002060"/>
                </a:solidFill>
                <a:latin typeface="Times New Roman" pitchFamily="18" charset="0"/>
                <a:cs typeface="Times New Roman" pitchFamily="18" charset="0"/>
              </a:rPr>
              <a:t> + (a</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 + a</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n/2</a:t>
            </a:r>
            <a:r>
              <a:rPr lang="pt-BR" sz="2200" dirty="0" smtClean="0">
                <a:solidFill>
                  <a:srgbClr val="002060"/>
                </a:solidFill>
                <a:latin typeface="Times New Roman" pitchFamily="18" charset="0"/>
                <a:cs typeface="Times New Roman" pitchFamily="18" charset="0"/>
              </a:rPr>
              <a:t> + (a</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 ∗ b</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a:t>
            </a:r>
          </a:p>
          <a:p>
            <a:pPr marL="846360" lvl="2" indent="-252000" algn="just">
              <a:spcBef>
                <a:spcPts val="0"/>
              </a:spcBef>
              <a:spcAft>
                <a:spcPts val="0"/>
              </a:spcAft>
              <a:buNone/>
            </a:pPr>
            <a:r>
              <a:rPr lang="pt-BR" sz="2200" dirty="0" smtClean="0">
                <a:solidFill>
                  <a:srgbClr val="002060"/>
                </a:solidFill>
                <a:latin typeface="Times New Roman" pitchFamily="18" charset="0"/>
                <a:cs typeface="Times New Roman" pitchFamily="18" charset="0"/>
              </a:rPr>
              <a:t>= c</a:t>
            </a:r>
            <a:r>
              <a:rPr lang="pt-BR" sz="2200" baseline="-25000" dirty="0" smtClean="0">
                <a:solidFill>
                  <a:srgbClr val="002060"/>
                </a:solidFill>
                <a:latin typeface="Times New Roman" pitchFamily="18" charset="0"/>
                <a:cs typeface="Times New Roman" pitchFamily="18" charset="0"/>
              </a:rPr>
              <a:t>2</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a:t>
            </a:r>
            <a:r>
              <a:rPr lang="pt-BR" sz="2200" dirty="0" smtClean="0">
                <a:solidFill>
                  <a:srgbClr val="002060"/>
                </a:solidFill>
                <a:latin typeface="Times New Roman" pitchFamily="18" charset="0"/>
                <a:cs typeface="Times New Roman" pitchFamily="18" charset="0"/>
              </a:rPr>
              <a:t> + c</a:t>
            </a:r>
            <a:r>
              <a:rPr lang="pt-BR" sz="2200" baseline="-25000" dirty="0" smtClean="0">
                <a:solidFill>
                  <a:srgbClr val="002060"/>
                </a:solidFill>
                <a:latin typeface="Times New Roman" pitchFamily="18" charset="0"/>
                <a:cs typeface="Times New Roman" pitchFamily="18" charset="0"/>
              </a:rPr>
              <a:t>1</a:t>
            </a:r>
            <a:r>
              <a:rPr lang="pt-BR" sz="2200" dirty="0" smtClean="0">
                <a:solidFill>
                  <a:srgbClr val="002060"/>
                </a:solidFill>
                <a:latin typeface="Times New Roman" pitchFamily="18" charset="0"/>
                <a:cs typeface="Times New Roman" pitchFamily="18" charset="0"/>
              </a:rPr>
              <a:t>10</a:t>
            </a:r>
            <a:r>
              <a:rPr lang="pt-BR" sz="2200" baseline="30000" dirty="0" smtClean="0">
                <a:solidFill>
                  <a:srgbClr val="002060"/>
                </a:solidFill>
                <a:latin typeface="Times New Roman" pitchFamily="18" charset="0"/>
                <a:cs typeface="Times New Roman" pitchFamily="18" charset="0"/>
              </a:rPr>
              <a:t>n/2</a:t>
            </a:r>
            <a:r>
              <a:rPr lang="pt-BR" sz="2200" dirty="0" smtClean="0">
                <a:solidFill>
                  <a:srgbClr val="002060"/>
                </a:solidFill>
                <a:latin typeface="Times New Roman" pitchFamily="18" charset="0"/>
                <a:cs typeface="Times New Roman" pitchFamily="18" charset="0"/>
              </a:rPr>
              <a:t> + c</a:t>
            </a:r>
            <a:r>
              <a:rPr lang="pt-BR" sz="2200" baseline="-25000" dirty="0" smtClean="0">
                <a:solidFill>
                  <a:srgbClr val="002060"/>
                </a:solidFill>
                <a:latin typeface="Times New Roman" pitchFamily="18" charset="0"/>
                <a:cs typeface="Times New Roman" pitchFamily="18" charset="0"/>
              </a:rPr>
              <a:t>0</a:t>
            </a:r>
            <a:r>
              <a:rPr lang="pt-BR" sz="2200" dirty="0" smtClean="0">
                <a:solidFill>
                  <a:srgbClr val="002060"/>
                </a:solidFill>
                <a:latin typeface="Times New Roman" pitchFamily="18" charset="0"/>
                <a:cs typeface="Times New Roman" pitchFamily="18" charset="0"/>
              </a:rPr>
              <a:t>,</a:t>
            </a:r>
          </a:p>
          <a:p>
            <a:pPr marL="846360" lvl="2" indent="-252000" algn="just">
              <a:spcBef>
                <a:spcPts val="0"/>
              </a:spcBef>
              <a:spcAft>
                <a:spcPts val="0"/>
              </a:spcAft>
              <a:buNone/>
            </a:pPr>
            <a:r>
              <a:rPr lang="en-US" sz="2200" dirty="0" smtClean="0">
                <a:solidFill>
                  <a:srgbClr val="002060"/>
                </a:solidFill>
                <a:latin typeface="Times New Roman" pitchFamily="18" charset="0"/>
                <a:cs typeface="Times New Roman" pitchFamily="18" charset="0"/>
              </a:rPr>
              <a:t>where</a:t>
            </a:r>
          </a:p>
          <a:p>
            <a:pPr marL="1120680" lvl="3" indent="-252000" algn="just">
              <a:spcBef>
                <a:spcPts val="0"/>
              </a:spcBef>
              <a:spcAft>
                <a:spcPts val="0"/>
              </a:spcAft>
              <a:buNone/>
            </a:pPr>
            <a:r>
              <a:rPr lang="en-US" sz="2200" dirty="0" smtClean="0">
                <a:solidFill>
                  <a:srgbClr val="002060"/>
                </a:solidFill>
                <a:latin typeface="Times New Roman" pitchFamily="18" charset="0"/>
                <a:cs typeface="Times New Roman" pitchFamily="18" charset="0"/>
              </a:rPr>
              <a:t>c</a:t>
            </a:r>
            <a:r>
              <a:rPr lang="en-US" sz="2200" baseline="-25000" dirty="0" smtClean="0">
                <a:solidFill>
                  <a:srgbClr val="002060"/>
                </a:solidFill>
                <a:latin typeface="Times New Roman" pitchFamily="18" charset="0"/>
                <a:cs typeface="Times New Roman" pitchFamily="18" charset="0"/>
              </a:rPr>
              <a:t>2</a:t>
            </a:r>
            <a:r>
              <a:rPr lang="en-US" sz="2200" dirty="0" smtClean="0">
                <a:solidFill>
                  <a:srgbClr val="002060"/>
                </a:solidFill>
                <a:latin typeface="Times New Roman" pitchFamily="18" charset="0"/>
                <a:cs typeface="Times New Roman" pitchFamily="18" charset="0"/>
              </a:rPr>
              <a:t> = a</a:t>
            </a:r>
            <a:r>
              <a:rPr lang="en-US" sz="2200" baseline="-25000" dirty="0" smtClean="0">
                <a:solidFill>
                  <a:srgbClr val="002060"/>
                </a:solidFill>
                <a:latin typeface="Times New Roman" pitchFamily="18" charset="0"/>
                <a:cs typeface="Times New Roman" pitchFamily="18" charset="0"/>
              </a:rPr>
              <a:t>1</a:t>
            </a:r>
            <a:r>
              <a:rPr lang="en-US" sz="2200" dirty="0" smtClean="0">
                <a:solidFill>
                  <a:srgbClr val="002060"/>
                </a:solidFill>
                <a:latin typeface="Times New Roman" pitchFamily="18" charset="0"/>
                <a:cs typeface="Times New Roman" pitchFamily="18" charset="0"/>
              </a:rPr>
              <a:t> ∗ b</a:t>
            </a:r>
            <a:r>
              <a:rPr lang="en-US" sz="2200" baseline="-25000" dirty="0" smtClean="0">
                <a:solidFill>
                  <a:srgbClr val="002060"/>
                </a:solidFill>
                <a:latin typeface="Times New Roman" pitchFamily="18" charset="0"/>
                <a:cs typeface="Times New Roman" pitchFamily="18" charset="0"/>
              </a:rPr>
              <a:t>1</a:t>
            </a:r>
            <a:r>
              <a:rPr lang="en-US" sz="2200" dirty="0" smtClean="0">
                <a:solidFill>
                  <a:srgbClr val="002060"/>
                </a:solidFill>
                <a:latin typeface="Times New Roman" pitchFamily="18" charset="0"/>
                <a:cs typeface="Times New Roman" pitchFamily="18" charset="0"/>
              </a:rPr>
              <a:t> is the product of their first halves,</a:t>
            </a:r>
          </a:p>
          <a:p>
            <a:pPr marL="1120680" lvl="3" indent="-252000" algn="just">
              <a:spcBef>
                <a:spcPts val="0"/>
              </a:spcBef>
              <a:spcAft>
                <a:spcPts val="0"/>
              </a:spcAft>
              <a:buNone/>
            </a:pPr>
            <a:r>
              <a:rPr lang="en-US" sz="2200" dirty="0" smtClean="0">
                <a:solidFill>
                  <a:srgbClr val="002060"/>
                </a:solidFill>
                <a:latin typeface="Times New Roman" pitchFamily="18" charset="0"/>
                <a:cs typeface="Times New Roman" pitchFamily="18" charset="0"/>
              </a:rPr>
              <a:t>c</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 a</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 b</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is the product of their second halves,</a:t>
            </a:r>
          </a:p>
          <a:p>
            <a:pPr marL="1120680" lvl="3" indent="-252000" algn="just">
              <a:spcBef>
                <a:spcPts val="0"/>
              </a:spcBef>
              <a:spcAft>
                <a:spcPts val="0"/>
              </a:spcAft>
              <a:buNone/>
            </a:pPr>
            <a:r>
              <a:rPr lang="en-US" sz="2200" dirty="0" smtClean="0">
                <a:solidFill>
                  <a:srgbClr val="002060"/>
                </a:solidFill>
                <a:latin typeface="Times New Roman" pitchFamily="18" charset="0"/>
                <a:cs typeface="Times New Roman" pitchFamily="18" charset="0"/>
              </a:rPr>
              <a:t>c</a:t>
            </a:r>
            <a:r>
              <a:rPr lang="en-US" sz="2200" baseline="-25000" dirty="0" smtClean="0">
                <a:solidFill>
                  <a:srgbClr val="002060"/>
                </a:solidFill>
                <a:latin typeface="Times New Roman" pitchFamily="18" charset="0"/>
                <a:cs typeface="Times New Roman" pitchFamily="18" charset="0"/>
              </a:rPr>
              <a:t>1</a:t>
            </a:r>
            <a:r>
              <a:rPr lang="en-US" sz="2200" dirty="0" smtClean="0">
                <a:solidFill>
                  <a:srgbClr val="002060"/>
                </a:solidFill>
                <a:latin typeface="Times New Roman" pitchFamily="18" charset="0"/>
                <a:cs typeface="Times New Roman" pitchFamily="18" charset="0"/>
              </a:rPr>
              <a:t> = (a</a:t>
            </a:r>
            <a:r>
              <a:rPr lang="en-US" sz="2200" baseline="-25000" dirty="0" smtClean="0">
                <a:solidFill>
                  <a:srgbClr val="002060"/>
                </a:solidFill>
                <a:latin typeface="Times New Roman" pitchFamily="18" charset="0"/>
                <a:cs typeface="Times New Roman" pitchFamily="18" charset="0"/>
              </a:rPr>
              <a:t>1</a:t>
            </a:r>
            <a:r>
              <a:rPr lang="en-US" sz="2200" dirty="0" smtClean="0">
                <a:solidFill>
                  <a:srgbClr val="002060"/>
                </a:solidFill>
                <a:latin typeface="Times New Roman" pitchFamily="18" charset="0"/>
                <a:cs typeface="Times New Roman" pitchFamily="18" charset="0"/>
              </a:rPr>
              <a:t> + a</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 (b</a:t>
            </a:r>
            <a:r>
              <a:rPr lang="en-US" sz="2200" baseline="-25000" dirty="0" smtClean="0">
                <a:solidFill>
                  <a:srgbClr val="002060"/>
                </a:solidFill>
                <a:latin typeface="Times New Roman" pitchFamily="18" charset="0"/>
                <a:cs typeface="Times New Roman" pitchFamily="18" charset="0"/>
              </a:rPr>
              <a:t>1</a:t>
            </a:r>
            <a:r>
              <a:rPr lang="en-US" sz="2200" dirty="0" smtClean="0">
                <a:solidFill>
                  <a:srgbClr val="002060"/>
                </a:solidFill>
                <a:latin typeface="Times New Roman" pitchFamily="18" charset="0"/>
                <a:cs typeface="Times New Roman" pitchFamily="18" charset="0"/>
              </a:rPr>
              <a:t> + b</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 (c</a:t>
            </a:r>
            <a:r>
              <a:rPr lang="en-US" sz="2200" baseline="-25000" dirty="0" smtClean="0">
                <a:solidFill>
                  <a:srgbClr val="002060"/>
                </a:solidFill>
                <a:latin typeface="Times New Roman" pitchFamily="18" charset="0"/>
                <a:cs typeface="Times New Roman" pitchFamily="18" charset="0"/>
              </a:rPr>
              <a:t>2</a:t>
            </a:r>
            <a:r>
              <a:rPr lang="en-US" sz="2200" dirty="0" smtClean="0">
                <a:solidFill>
                  <a:srgbClr val="002060"/>
                </a:solidFill>
                <a:latin typeface="Times New Roman" pitchFamily="18" charset="0"/>
                <a:cs typeface="Times New Roman" pitchFamily="18" charset="0"/>
              </a:rPr>
              <a:t> + c</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 is the product of the sum of the </a:t>
            </a:r>
            <a:r>
              <a:rPr lang="en-US" sz="2200" dirty="0" err="1" smtClean="0">
                <a:solidFill>
                  <a:srgbClr val="002060"/>
                </a:solidFill>
                <a:latin typeface="Times New Roman" pitchFamily="18" charset="0"/>
                <a:cs typeface="Times New Roman" pitchFamily="18" charset="0"/>
              </a:rPr>
              <a:t>a’s</a:t>
            </a:r>
            <a:r>
              <a:rPr lang="en-US" sz="2200" dirty="0" smtClean="0">
                <a:solidFill>
                  <a:srgbClr val="002060"/>
                </a:solidFill>
                <a:latin typeface="Times New Roman" pitchFamily="18" charset="0"/>
                <a:cs typeface="Times New Roman" pitchFamily="18" charset="0"/>
              </a:rPr>
              <a:t>     </a:t>
            </a:r>
          </a:p>
          <a:p>
            <a:pPr marL="1120680" lvl="3" indent="-252000" algn="just">
              <a:spcBef>
                <a:spcPts val="0"/>
              </a:spcBef>
              <a:spcAft>
                <a:spcPts val="0"/>
              </a:spcAft>
              <a:buNone/>
            </a:pPr>
            <a:r>
              <a:rPr lang="en-US" sz="2200" dirty="0" smtClean="0">
                <a:solidFill>
                  <a:srgbClr val="002060"/>
                </a:solidFill>
                <a:latin typeface="Times New Roman" pitchFamily="18" charset="0"/>
                <a:cs typeface="Times New Roman" pitchFamily="18" charset="0"/>
              </a:rPr>
              <a:t>       halves and  the sum of the </a:t>
            </a:r>
            <a:r>
              <a:rPr lang="en-US" sz="2200" dirty="0" err="1" smtClean="0">
                <a:solidFill>
                  <a:srgbClr val="002060"/>
                </a:solidFill>
                <a:latin typeface="Times New Roman" pitchFamily="18" charset="0"/>
                <a:cs typeface="Times New Roman" pitchFamily="18" charset="0"/>
              </a:rPr>
              <a:t>b’s</a:t>
            </a:r>
            <a:r>
              <a:rPr lang="en-US" sz="2200" dirty="0" smtClean="0">
                <a:solidFill>
                  <a:srgbClr val="002060"/>
                </a:solidFill>
                <a:latin typeface="Times New Roman" pitchFamily="18" charset="0"/>
                <a:cs typeface="Times New Roman" pitchFamily="18" charset="0"/>
              </a:rPr>
              <a:t> halves minus the sum of c</a:t>
            </a:r>
            <a:r>
              <a:rPr lang="en-US" sz="2200" baseline="-25000" dirty="0" smtClean="0">
                <a:solidFill>
                  <a:srgbClr val="002060"/>
                </a:solidFill>
                <a:latin typeface="Times New Roman" pitchFamily="18" charset="0"/>
                <a:cs typeface="Times New Roman" pitchFamily="18" charset="0"/>
              </a:rPr>
              <a:t>2</a:t>
            </a:r>
            <a:r>
              <a:rPr lang="en-US" sz="2200" dirty="0" smtClean="0">
                <a:solidFill>
                  <a:srgbClr val="002060"/>
                </a:solidFill>
                <a:latin typeface="Times New Roman" pitchFamily="18" charset="0"/>
                <a:cs typeface="Times New Roman" pitchFamily="18" charset="0"/>
              </a:rPr>
              <a:t> and c</a:t>
            </a:r>
            <a:r>
              <a:rPr lang="en-US" sz="2200" baseline="-25000" dirty="0" smtClean="0">
                <a:solidFill>
                  <a:srgbClr val="002060"/>
                </a:solidFill>
                <a:latin typeface="Times New Roman" pitchFamily="18" charset="0"/>
                <a:cs typeface="Times New Roman" pitchFamily="18" charset="0"/>
              </a:rPr>
              <a:t>0</a:t>
            </a:r>
            <a:r>
              <a:rPr lang="en-US" sz="2200" dirty="0" smtClean="0">
                <a:solidFill>
                  <a:srgbClr val="002060"/>
                </a:solidFill>
                <a:latin typeface="Times New Roman" pitchFamily="18" charset="0"/>
                <a:cs typeface="Times New Roman" pitchFamily="18" charset="0"/>
              </a:rPr>
              <a:t>.</a:t>
            </a:r>
          </a:p>
        </p:txBody>
      </p:sp>
      <p:sp>
        <p:nvSpPr>
          <p:cNvPr id="3" name="TextBox 2"/>
          <p:cNvSpPr txBox="1"/>
          <p:nvPr/>
        </p:nvSpPr>
        <p:spPr>
          <a:xfrm>
            <a:off x="571472" y="285728"/>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Multiplication of Two Numbers</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857232"/>
            <a:ext cx="8286808" cy="5572164"/>
          </a:xfrm>
        </p:spPr>
        <p:txBody>
          <a:bodyPr>
            <a:noAutofit/>
          </a:bodyPr>
          <a:lstStyle/>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The recurrence for the number of multiplications M(n) is</a:t>
            </a:r>
          </a:p>
          <a:p>
            <a:pPr marL="252000" indent="-252000" algn="just">
              <a:spcBef>
                <a:spcPts val="0"/>
              </a:spcBef>
              <a:spcAft>
                <a:spcPts val="0"/>
              </a:spcAft>
              <a:buNone/>
            </a:pPr>
            <a:endParaRPr lang="en-US" sz="2400" dirty="0" smtClean="0">
              <a:solidFill>
                <a:srgbClr val="002060"/>
              </a:solidFill>
              <a:latin typeface="Times New Roman" pitchFamily="18" charset="0"/>
              <a:cs typeface="Times New Roman" pitchFamily="18" charset="0"/>
            </a:endParaRP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M(n) = 3M(n/2) for n &gt; 1, M(1) = 1.</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Solving it by backward substitutions for n = 2</a:t>
            </a:r>
            <a:r>
              <a:rPr lang="en-US" sz="2400" baseline="30000" dirty="0" smtClean="0">
                <a:solidFill>
                  <a:srgbClr val="002060"/>
                </a:solidFill>
                <a:latin typeface="Times New Roman" pitchFamily="18" charset="0"/>
                <a:cs typeface="Times New Roman" pitchFamily="18" charset="0"/>
              </a:rPr>
              <a:t>k</a:t>
            </a:r>
            <a:r>
              <a:rPr lang="en-US" sz="2400" dirty="0" smtClean="0">
                <a:solidFill>
                  <a:srgbClr val="002060"/>
                </a:solidFill>
                <a:latin typeface="Times New Roman" pitchFamily="18" charset="0"/>
                <a:cs typeface="Times New Roman" pitchFamily="18" charset="0"/>
              </a:rPr>
              <a:t> yields</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M(2</a:t>
            </a:r>
            <a:r>
              <a:rPr lang="en-US" sz="2400" baseline="30000" dirty="0" smtClean="0">
                <a:solidFill>
                  <a:srgbClr val="002060"/>
                </a:solidFill>
                <a:latin typeface="Times New Roman" pitchFamily="18" charset="0"/>
                <a:cs typeface="Times New Roman" pitchFamily="18" charset="0"/>
              </a:rPr>
              <a:t>k</a:t>
            </a:r>
            <a:r>
              <a:rPr lang="en-US" sz="2400" dirty="0" smtClean="0">
                <a:solidFill>
                  <a:srgbClr val="002060"/>
                </a:solidFill>
                <a:latin typeface="Times New Roman" pitchFamily="18" charset="0"/>
                <a:cs typeface="Times New Roman" pitchFamily="18" charset="0"/>
              </a:rPr>
              <a:t>) = 3M(2</a:t>
            </a:r>
            <a:r>
              <a:rPr lang="en-US" sz="2400" baseline="30000" dirty="0" smtClean="0">
                <a:solidFill>
                  <a:srgbClr val="002060"/>
                </a:solidFill>
                <a:latin typeface="Times New Roman" pitchFamily="18" charset="0"/>
                <a:cs typeface="Times New Roman" pitchFamily="18" charset="0"/>
              </a:rPr>
              <a:t>k−1</a:t>
            </a:r>
            <a:r>
              <a:rPr lang="en-US" sz="2400"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           = 3[3M(2</a:t>
            </a:r>
            <a:r>
              <a:rPr lang="en-US" sz="2400" baseline="30000" dirty="0" smtClean="0">
                <a:solidFill>
                  <a:srgbClr val="002060"/>
                </a:solidFill>
                <a:latin typeface="Times New Roman" pitchFamily="18" charset="0"/>
                <a:cs typeface="Times New Roman" pitchFamily="18" charset="0"/>
              </a:rPr>
              <a:t>k−2</a:t>
            </a:r>
            <a:r>
              <a:rPr lang="en-US" sz="24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           = 3</a:t>
            </a:r>
            <a:r>
              <a:rPr lang="en-US" sz="2400" baseline="30000" dirty="0" smtClean="0">
                <a:solidFill>
                  <a:srgbClr val="002060"/>
                </a:solidFill>
                <a:latin typeface="Times New Roman" pitchFamily="18" charset="0"/>
                <a:cs typeface="Times New Roman" pitchFamily="18" charset="0"/>
              </a:rPr>
              <a:t>2</a:t>
            </a:r>
            <a:r>
              <a:rPr lang="en-US" sz="2400" dirty="0" smtClean="0">
                <a:solidFill>
                  <a:srgbClr val="002060"/>
                </a:solidFill>
                <a:latin typeface="Times New Roman" pitchFamily="18" charset="0"/>
                <a:cs typeface="Times New Roman" pitchFamily="18" charset="0"/>
              </a:rPr>
              <a:t>M(2</a:t>
            </a:r>
            <a:r>
              <a:rPr lang="en-US" sz="2400" baseline="30000" dirty="0" smtClean="0">
                <a:solidFill>
                  <a:srgbClr val="002060"/>
                </a:solidFill>
                <a:latin typeface="Times New Roman" pitchFamily="18" charset="0"/>
                <a:cs typeface="Times New Roman" pitchFamily="18" charset="0"/>
              </a:rPr>
              <a:t>k−2</a:t>
            </a:r>
            <a:r>
              <a:rPr lang="en-US" sz="24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In general,</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 M(2</a:t>
            </a:r>
            <a:r>
              <a:rPr lang="en-US" sz="2400" baseline="30000" dirty="0" smtClean="0">
                <a:solidFill>
                  <a:srgbClr val="002060"/>
                </a:solidFill>
                <a:latin typeface="Times New Roman" pitchFamily="18" charset="0"/>
                <a:cs typeface="Times New Roman" pitchFamily="18" charset="0"/>
              </a:rPr>
              <a:t>k</a:t>
            </a:r>
            <a:r>
              <a:rPr lang="en-US" sz="2400" dirty="0" smtClean="0">
                <a:solidFill>
                  <a:srgbClr val="002060"/>
                </a:solidFill>
                <a:latin typeface="Times New Roman" pitchFamily="18" charset="0"/>
                <a:cs typeface="Times New Roman" pitchFamily="18" charset="0"/>
              </a:rPr>
              <a:t>) = 3</a:t>
            </a:r>
            <a:r>
              <a:rPr lang="en-US" sz="2400" baseline="30000" dirty="0" smtClean="0">
                <a:solidFill>
                  <a:srgbClr val="002060"/>
                </a:solidFill>
                <a:latin typeface="Times New Roman" pitchFamily="18" charset="0"/>
                <a:cs typeface="Times New Roman" pitchFamily="18" charset="0"/>
              </a:rPr>
              <a:t>i</a:t>
            </a:r>
            <a:r>
              <a:rPr lang="en-US" sz="2400" dirty="0" smtClean="0">
                <a:solidFill>
                  <a:srgbClr val="002060"/>
                </a:solidFill>
                <a:latin typeface="Times New Roman" pitchFamily="18" charset="0"/>
                <a:cs typeface="Times New Roman" pitchFamily="18" charset="0"/>
              </a:rPr>
              <a:t>M(2</a:t>
            </a:r>
            <a:r>
              <a:rPr lang="en-US" sz="2400" baseline="30000" dirty="0" smtClean="0">
                <a:solidFill>
                  <a:srgbClr val="002060"/>
                </a:solidFill>
                <a:latin typeface="Times New Roman" pitchFamily="18" charset="0"/>
                <a:cs typeface="Times New Roman" pitchFamily="18" charset="0"/>
              </a:rPr>
              <a:t>k−i</a:t>
            </a:r>
            <a:r>
              <a:rPr lang="en-US" sz="24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           = 3</a:t>
            </a:r>
            <a:r>
              <a:rPr lang="en-US" sz="2400" baseline="30000" dirty="0" smtClean="0">
                <a:solidFill>
                  <a:srgbClr val="002060"/>
                </a:solidFill>
                <a:latin typeface="Times New Roman" pitchFamily="18" charset="0"/>
                <a:cs typeface="Times New Roman" pitchFamily="18" charset="0"/>
              </a:rPr>
              <a:t>k</a:t>
            </a:r>
            <a:r>
              <a:rPr lang="en-US" sz="2400" dirty="0" smtClean="0">
                <a:solidFill>
                  <a:srgbClr val="002060"/>
                </a:solidFill>
                <a:latin typeface="Times New Roman" pitchFamily="18" charset="0"/>
                <a:cs typeface="Times New Roman" pitchFamily="18" charset="0"/>
              </a:rPr>
              <a:t>M(2</a:t>
            </a:r>
            <a:r>
              <a:rPr lang="en-US" sz="2400" baseline="30000" dirty="0" smtClean="0">
                <a:solidFill>
                  <a:srgbClr val="002060"/>
                </a:solidFill>
                <a:latin typeface="Times New Roman" pitchFamily="18" charset="0"/>
                <a:cs typeface="Times New Roman" pitchFamily="18" charset="0"/>
              </a:rPr>
              <a:t>k−k</a:t>
            </a:r>
            <a:r>
              <a:rPr lang="en-US" sz="2400" dirty="0" smtClean="0">
                <a:solidFill>
                  <a:srgbClr val="002060"/>
                </a:solidFill>
                <a:latin typeface="Times New Roman" pitchFamily="18" charset="0"/>
                <a:cs typeface="Times New Roman" pitchFamily="18" charset="0"/>
              </a:rPr>
              <a:t>) = 3</a:t>
            </a:r>
            <a:r>
              <a:rPr lang="en-US" sz="2400" baseline="30000" dirty="0" smtClean="0">
                <a:solidFill>
                  <a:srgbClr val="002060"/>
                </a:solidFill>
                <a:latin typeface="Times New Roman" pitchFamily="18" charset="0"/>
                <a:cs typeface="Times New Roman" pitchFamily="18" charset="0"/>
              </a:rPr>
              <a:t>k</a:t>
            </a:r>
            <a:r>
              <a:rPr lang="en-US" sz="24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since k = log</a:t>
            </a:r>
            <a:r>
              <a:rPr lang="en-US" sz="2400" baseline="-25000" dirty="0" smtClean="0">
                <a:solidFill>
                  <a:srgbClr val="002060"/>
                </a:solidFill>
                <a:latin typeface="Times New Roman" pitchFamily="18" charset="0"/>
                <a:cs typeface="Times New Roman" pitchFamily="18" charset="0"/>
              </a:rPr>
              <a:t>2</a:t>
            </a:r>
            <a:r>
              <a:rPr lang="en-US" sz="2400" dirty="0" smtClean="0">
                <a:solidFill>
                  <a:srgbClr val="002060"/>
                </a:solidFill>
                <a:latin typeface="Times New Roman" pitchFamily="18" charset="0"/>
                <a:cs typeface="Times New Roman" pitchFamily="18" charset="0"/>
              </a:rPr>
              <a:t> n,</a:t>
            </a:r>
          </a:p>
          <a:p>
            <a:pPr marL="252000" indent="-252000" algn="just">
              <a:spcBef>
                <a:spcPts val="0"/>
              </a:spcBef>
              <a:spcAft>
                <a:spcPts val="0"/>
              </a:spcAft>
              <a:buNone/>
            </a:pPr>
            <a:r>
              <a:rPr lang="en-US" sz="2400" dirty="0" smtClean="0">
                <a:solidFill>
                  <a:srgbClr val="002060"/>
                </a:solidFill>
                <a:latin typeface="Times New Roman" pitchFamily="18" charset="0"/>
                <a:cs typeface="Times New Roman" pitchFamily="18" charset="0"/>
              </a:rPr>
              <a:t>M(n) = 3</a:t>
            </a:r>
            <a:r>
              <a:rPr lang="en-US" sz="2400" baseline="30000" dirty="0" smtClean="0">
                <a:solidFill>
                  <a:srgbClr val="002060"/>
                </a:solidFill>
                <a:latin typeface="Times New Roman" pitchFamily="18" charset="0"/>
                <a:cs typeface="Times New Roman" pitchFamily="18" charset="0"/>
              </a:rPr>
              <a:t>log</a:t>
            </a:r>
            <a:r>
              <a:rPr lang="en-US" sz="2400" baseline="-25000" dirty="0" smtClean="0">
                <a:solidFill>
                  <a:srgbClr val="002060"/>
                </a:solidFill>
                <a:latin typeface="Times New Roman" pitchFamily="18" charset="0"/>
                <a:cs typeface="Times New Roman" pitchFamily="18" charset="0"/>
              </a:rPr>
              <a:t>2</a:t>
            </a:r>
            <a:r>
              <a:rPr lang="en-US" sz="2400" baseline="30000" dirty="0" smtClean="0">
                <a:solidFill>
                  <a:srgbClr val="002060"/>
                </a:solidFill>
                <a:latin typeface="Times New Roman" pitchFamily="18" charset="0"/>
                <a:cs typeface="Times New Roman" pitchFamily="18" charset="0"/>
              </a:rPr>
              <a:t>n</a:t>
            </a:r>
            <a:r>
              <a:rPr lang="en-US" sz="2400" dirty="0" smtClean="0">
                <a:solidFill>
                  <a:srgbClr val="002060"/>
                </a:solidFill>
                <a:latin typeface="Times New Roman" pitchFamily="18" charset="0"/>
                <a:cs typeface="Times New Roman" pitchFamily="18" charset="0"/>
              </a:rPr>
              <a:t> = n</a:t>
            </a:r>
            <a:r>
              <a:rPr lang="en-US" sz="2400" baseline="30000" dirty="0" smtClean="0">
                <a:solidFill>
                  <a:srgbClr val="002060"/>
                </a:solidFill>
                <a:latin typeface="Times New Roman" pitchFamily="18" charset="0"/>
                <a:cs typeface="Times New Roman" pitchFamily="18" charset="0"/>
              </a:rPr>
              <a:t>log</a:t>
            </a:r>
            <a:r>
              <a:rPr lang="en-US" sz="2400" baseline="-25000" dirty="0" smtClean="0">
                <a:solidFill>
                  <a:srgbClr val="002060"/>
                </a:solidFill>
                <a:latin typeface="Times New Roman" pitchFamily="18" charset="0"/>
                <a:cs typeface="Times New Roman" pitchFamily="18" charset="0"/>
              </a:rPr>
              <a:t>2</a:t>
            </a:r>
            <a:r>
              <a:rPr lang="en-US" sz="2400" baseline="30000" dirty="0" smtClean="0">
                <a:solidFill>
                  <a:srgbClr val="002060"/>
                </a:solidFill>
                <a:latin typeface="Times New Roman" pitchFamily="18" charset="0"/>
                <a:cs typeface="Times New Roman" pitchFamily="18" charset="0"/>
              </a:rPr>
              <a:t>3</a:t>
            </a:r>
            <a:r>
              <a:rPr lang="en-US" sz="2400" dirty="0" smtClean="0">
                <a:solidFill>
                  <a:srgbClr val="002060"/>
                </a:solidFill>
                <a:latin typeface="Times New Roman" pitchFamily="18" charset="0"/>
                <a:cs typeface="Times New Roman" pitchFamily="18" charset="0"/>
              </a:rPr>
              <a:t> ≈ n</a:t>
            </a:r>
            <a:r>
              <a:rPr lang="en-US" sz="2400" baseline="30000" dirty="0" smtClean="0">
                <a:solidFill>
                  <a:srgbClr val="002060"/>
                </a:solidFill>
                <a:latin typeface="Times New Roman" pitchFamily="18" charset="0"/>
                <a:cs typeface="Times New Roman" pitchFamily="18" charset="0"/>
              </a:rPr>
              <a:t>1.585</a:t>
            </a:r>
            <a:r>
              <a:rPr lang="en-US" sz="2400" dirty="0" smtClean="0">
                <a:solidFill>
                  <a:srgbClr val="002060"/>
                </a:solidFill>
                <a:latin typeface="Times New Roman" pitchFamily="18" charset="0"/>
                <a:cs typeface="Times New Roman" pitchFamily="18" charset="0"/>
              </a:rPr>
              <a:t>.   [</a:t>
            </a:r>
            <a:r>
              <a:rPr lang="en-US" sz="2000" dirty="0" smtClean="0">
                <a:solidFill>
                  <a:srgbClr val="002060"/>
                </a:solidFill>
                <a:latin typeface="Times New Roman" pitchFamily="18" charset="0"/>
                <a:cs typeface="Times New Roman" pitchFamily="18" charset="0"/>
              </a:rPr>
              <a:t>property of logarithms: </a:t>
            </a:r>
            <a:r>
              <a:rPr lang="en-US" sz="2000" dirty="0" err="1" smtClean="0">
                <a:solidFill>
                  <a:srgbClr val="002060"/>
                </a:solidFill>
                <a:latin typeface="Times New Roman" pitchFamily="18" charset="0"/>
                <a:cs typeface="Times New Roman" pitchFamily="18" charset="0"/>
              </a:rPr>
              <a:t>a</a:t>
            </a:r>
            <a:r>
              <a:rPr lang="en-US" sz="2000" baseline="30000" dirty="0" err="1" smtClean="0">
                <a:solidFill>
                  <a:srgbClr val="002060"/>
                </a:solidFill>
                <a:latin typeface="Times New Roman" pitchFamily="18" charset="0"/>
                <a:cs typeface="Times New Roman" pitchFamily="18" charset="0"/>
              </a:rPr>
              <a:t>log</a:t>
            </a:r>
            <a:r>
              <a:rPr lang="en-US" sz="2000" baseline="-25000" dirty="0" err="1" smtClean="0">
                <a:solidFill>
                  <a:srgbClr val="002060"/>
                </a:solidFill>
                <a:latin typeface="Times New Roman" pitchFamily="18" charset="0"/>
                <a:cs typeface="Times New Roman" pitchFamily="18" charset="0"/>
              </a:rPr>
              <a:t>b</a:t>
            </a:r>
            <a:r>
              <a:rPr lang="en-US" sz="2000" baseline="30000" dirty="0" err="1" smtClean="0">
                <a:solidFill>
                  <a:srgbClr val="002060"/>
                </a:solidFill>
                <a:latin typeface="Times New Roman" pitchFamily="18" charset="0"/>
                <a:cs typeface="Times New Roman" pitchFamily="18" charset="0"/>
              </a:rPr>
              <a:t>c</a:t>
            </a:r>
            <a:r>
              <a:rPr lang="en-US" sz="2000" dirty="0" smtClean="0">
                <a:solidFill>
                  <a:srgbClr val="002060"/>
                </a:solidFill>
                <a:latin typeface="Times New Roman" pitchFamily="18" charset="0"/>
                <a:cs typeface="Times New Roman" pitchFamily="18" charset="0"/>
              </a:rPr>
              <a:t> = </a:t>
            </a:r>
            <a:r>
              <a:rPr lang="en-US" sz="2000" dirty="0" err="1" smtClean="0">
                <a:solidFill>
                  <a:srgbClr val="002060"/>
                </a:solidFill>
                <a:latin typeface="Times New Roman" pitchFamily="18" charset="0"/>
                <a:cs typeface="Times New Roman" pitchFamily="18" charset="0"/>
              </a:rPr>
              <a:t>c</a:t>
            </a:r>
            <a:r>
              <a:rPr lang="en-US" sz="2000" baseline="30000" dirty="0" err="1" smtClean="0">
                <a:solidFill>
                  <a:srgbClr val="002060"/>
                </a:solidFill>
                <a:latin typeface="Times New Roman" pitchFamily="18" charset="0"/>
                <a:cs typeface="Times New Roman" pitchFamily="18" charset="0"/>
              </a:rPr>
              <a:t>log</a:t>
            </a:r>
            <a:r>
              <a:rPr lang="en-US" sz="2000" baseline="-25000" dirty="0" err="1" smtClean="0">
                <a:solidFill>
                  <a:srgbClr val="002060"/>
                </a:solidFill>
                <a:latin typeface="Times New Roman" pitchFamily="18" charset="0"/>
                <a:cs typeface="Times New Roman" pitchFamily="18" charset="0"/>
              </a:rPr>
              <a:t>b</a:t>
            </a:r>
            <a:r>
              <a:rPr lang="en-US" sz="2000" baseline="30000" dirty="0" err="1" smtClean="0">
                <a:solidFill>
                  <a:srgbClr val="002060"/>
                </a:solidFill>
                <a:latin typeface="Times New Roman" pitchFamily="18" charset="0"/>
                <a:cs typeface="Times New Roman" pitchFamily="18" charset="0"/>
              </a:rPr>
              <a:t>a</a:t>
            </a:r>
            <a:r>
              <a:rPr lang="en-US" sz="24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endParaRPr lang="en-US" sz="2400" dirty="0" smtClean="0">
              <a:solidFill>
                <a:srgbClr val="002060"/>
              </a:solidFill>
              <a:latin typeface="Times New Roman" pitchFamily="18" charset="0"/>
              <a:cs typeface="Times New Roman" pitchFamily="18" charset="0"/>
            </a:endParaRPr>
          </a:p>
          <a:p>
            <a:pPr marL="252000" indent="-252000" algn="just">
              <a:spcBef>
                <a:spcPts val="0"/>
              </a:spcBef>
              <a:spcAft>
                <a:spcPts val="0"/>
              </a:spcAft>
            </a:pPr>
            <a:r>
              <a:rPr lang="en-US" sz="2400" dirty="0" smtClean="0">
                <a:solidFill>
                  <a:srgbClr val="002060"/>
                </a:solidFill>
                <a:latin typeface="Times New Roman" pitchFamily="18" charset="0"/>
                <a:cs typeface="Times New Roman" pitchFamily="18" charset="0"/>
              </a:rPr>
              <a:t>M(n) = n</a:t>
            </a:r>
            <a:r>
              <a:rPr lang="en-US" sz="2400" baseline="30000" dirty="0" smtClean="0">
                <a:solidFill>
                  <a:srgbClr val="002060"/>
                </a:solidFill>
                <a:latin typeface="Times New Roman" pitchFamily="18" charset="0"/>
                <a:cs typeface="Times New Roman" pitchFamily="18" charset="0"/>
              </a:rPr>
              <a:t>1.585</a:t>
            </a:r>
            <a:r>
              <a:rPr lang="en-US" sz="2400" dirty="0" smtClean="0">
                <a:solidFill>
                  <a:srgbClr val="002060"/>
                </a:solidFill>
                <a:latin typeface="Times New Roman" pitchFamily="18" charset="0"/>
                <a:cs typeface="Times New Roman" pitchFamily="18" charset="0"/>
              </a:rPr>
              <a:t> against n</a:t>
            </a:r>
            <a:r>
              <a:rPr lang="en-US" sz="2400" baseline="30000" dirty="0" smtClean="0">
                <a:solidFill>
                  <a:srgbClr val="002060"/>
                </a:solidFill>
                <a:latin typeface="Times New Roman" pitchFamily="18" charset="0"/>
                <a:cs typeface="Times New Roman" pitchFamily="18" charset="0"/>
              </a:rPr>
              <a:t>2</a:t>
            </a:r>
            <a:r>
              <a:rPr lang="en-US" sz="2400" dirty="0" smtClean="0">
                <a:solidFill>
                  <a:srgbClr val="002060"/>
                </a:solidFill>
                <a:latin typeface="Times New Roman" pitchFamily="18" charset="0"/>
                <a:cs typeface="Times New Roman" pitchFamily="18" charset="0"/>
              </a:rPr>
              <a:t> for normal multiplication</a:t>
            </a:r>
          </a:p>
        </p:txBody>
      </p:sp>
      <p:sp>
        <p:nvSpPr>
          <p:cNvPr id="3" name="TextBox 2"/>
          <p:cNvSpPr txBox="1"/>
          <p:nvPr/>
        </p:nvSpPr>
        <p:spPr>
          <a:xfrm>
            <a:off x="571472" y="285728"/>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Multiplication of Two Numbers</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857232"/>
            <a:ext cx="8286808" cy="5572164"/>
          </a:xfrm>
        </p:spPr>
        <p:txBody>
          <a:bodyPr>
            <a:noAutofit/>
          </a:bodyPr>
          <a:lstStyle/>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To find the product C of two 2 × 2 matrices A and B with just seven multiplications as opposed to the eight required by the brute-force algorithm </a:t>
            </a:r>
          </a:p>
          <a:p>
            <a:pPr marL="252000" indent="-252000" algn="just"/>
            <a:r>
              <a:rPr lang="en-US" sz="2000" dirty="0" smtClean="0">
                <a:solidFill>
                  <a:srgbClr val="002060"/>
                </a:solidFill>
                <a:latin typeface="Times New Roman" pitchFamily="18" charset="0"/>
                <a:cs typeface="Times New Roman" pitchFamily="18" charset="0"/>
              </a:rPr>
              <a:t>Here</a:t>
            </a:r>
          </a:p>
          <a:p>
            <a:pPr marL="252000" indent="-252000" algn="just"/>
            <a:endParaRPr lang="en-US" sz="2000" dirty="0" smtClean="0">
              <a:solidFill>
                <a:srgbClr val="002060"/>
              </a:solidFill>
              <a:latin typeface="Times New Roman" pitchFamily="18" charset="0"/>
              <a:cs typeface="Times New Roman" pitchFamily="18" charset="0"/>
            </a:endParaRPr>
          </a:p>
          <a:p>
            <a:pPr marL="252000" indent="-252000" algn="just"/>
            <a:endParaRPr lang="en-US" sz="2000" dirty="0" smtClean="0">
              <a:solidFill>
                <a:srgbClr val="002060"/>
              </a:solidFill>
              <a:latin typeface="Times New Roman" pitchFamily="18" charset="0"/>
              <a:cs typeface="Times New Roman" pitchFamily="18" charset="0"/>
            </a:endParaRPr>
          </a:p>
          <a:p>
            <a:pPr marL="252000" indent="-252000" algn="just"/>
            <a:endParaRPr lang="en-US" sz="2000" dirty="0" smtClean="0">
              <a:solidFill>
                <a:srgbClr val="002060"/>
              </a:solidFill>
              <a:latin typeface="Times New Roman" pitchFamily="18" charset="0"/>
              <a:cs typeface="Times New Roman" pitchFamily="18" charset="0"/>
            </a:endParaRPr>
          </a:p>
          <a:p>
            <a:pPr marL="252000" indent="-252000" algn="just"/>
            <a:endParaRPr lang="en-US" sz="2000" dirty="0" smtClean="0">
              <a:solidFill>
                <a:srgbClr val="002060"/>
              </a:solidFill>
              <a:latin typeface="Times New Roman" pitchFamily="18" charset="0"/>
              <a:cs typeface="Times New Roman" pitchFamily="18" charset="0"/>
            </a:endParaRPr>
          </a:p>
          <a:p>
            <a:pPr marL="252000" indent="-252000" algn="just"/>
            <a:endParaRPr lang="en-US" sz="2000" dirty="0" smtClean="0">
              <a:solidFill>
                <a:srgbClr val="002060"/>
              </a:solidFill>
              <a:latin typeface="Times New Roman" pitchFamily="18" charset="0"/>
              <a:cs typeface="Times New Roman" pitchFamily="18" charset="0"/>
            </a:endParaRPr>
          </a:p>
        </p:txBody>
      </p:sp>
      <p:sp>
        <p:nvSpPr>
          <p:cNvPr id="3" name="TextBox 2"/>
          <p:cNvSpPr txBox="1"/>
          <p:nvPr/>
        </p:nvSpPr>
        <p:spPr>
          <a:xfrm>
            <a:off x="571472" y="285728"/>
            <a:ext cx="8001056" cy="584775"/>
          </a:xfrm>
          <a:prstGeom prst="rect">
            <a:avLst/>
          </a:prstGeom>
          <a:noFill/>
        </p:spPr>
        <p:txBody>
          <a:bodyPr wrap="square" rtlCol="0">
            <a:spAutoFit/>
          </a:bodyPr>
          <a:lstStyle/>
          <a:p>
            <a:pPr algn="ctr"/>
            <a:r>
              <a:rPr lang="en-IN" sz="3200" b="1" dirty="0" err="1" smtClean="0">
                <a:solidFill>
                  <a:srgbClr val="C00000"/>
                </a:solidFill>
                <a:latin typeface="Times New Roman" pitchFamily="18" charset="0"/>
                <a:cs typeface="Times New Roman" pitchFamily="18" charset="0"/>
              </a:rPr>
              <a:t>Strassen’s</a:t>
            </a:r>
            <a:r>
              <a:rPr lang="en-IN" sz="3200" b="1" dirty="0" smtClean="0">
                <a:solidFill>
                  <a:srgbClr val="C00000"/>
                </a:solidFill>
                <a:latin typeface="Times New Roman" pitchFamily="18" charset="0"/>
                <a:cs typeface="Times New Roman" pitchFamily="18" charset="0"/>
              </a:rPr>
              <a:t> Matrix Multiplication</a:t>
            </a:r>
          </a:p>
        </p:txBody>
      </p:sp>
      <p:pic>
        <p:nvPicPr>
          <p:cNvPr id="5" name="Picture 2"/>
          <p:cNvPicPr>
            <a:picLocks noChangeAspect="1" noChangeArrowheads="1"/>
          </p:cNvPicPr>
          <p:nvPr/>
        </p:nvPicPr>
        <p:blipFill>
          <a:blip r:embed="rId2"/>
          <a:srcRect/>
          <a:stretch>
            <a:fillRect/>
          </a:stretch>
        </p:blipFill>
        <p:spPr bwMode="auto">
          <a:xfrm>
            <a:off x="1428728" y="1928802"/>
            <a:ext cx="5929354" cy="1408398"/>
          </a:xfrm>
          <a:prstGeom prst="rect">
            <a:avLst/>
          </a:prstGeom>
          <a:noFill/>
          <a:ln w="9525">
            <a:noFill/>
            <a:miter lim="800000"/>
            <a:headEnd/>
            <a:tailEnd/>
          </a:ln>
          <a:effectLst/>
        </p:spPr>
      </p:pic>
      <p:pic>
        <p:nvPicPr>
          <p:cNvPr id="6" name="Picture 3"/>
          <p:cNvPicPr>
            <a:picLocks noChangeAspect="1" noChangeArrowheads="1"/>
          </p:cNvPicPr>
          <p:nvPr/>
        </p:nvPicPr>
        <p:blipFill>
          <a:blip r:embed="rId3"/>
          <a:srcRect/>
          <a:stretch>
            <a:fillRect/>
          </a:stretch>
        </p:blipFill>
        <p:spPr bwMode="auto">
          <a:xfrm>
            <a:off x="2643174" y="3695443"/>
            <a:ext cx="3500462" cy="2648999"/>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857232"/>
            <a:ext cx="8286808" cy="5572164"/>
          </a:xfrm>
        </p:spPr>
        <p:txBody>
          <a:bodyPr>
            <a:noAutofit/>
          </a:bodyPr>
          <a:lstStyle/>
          <a:p>
            <a:pPr marL="252000" indent="-252000" algn="just">
              <a:spcBef>
                <a:spcPts val="0"/>
              </a:spcBef>
              <a:spcAft>
                <a:spcPts val="0"/>
              </a:spcAft>
            </a:pPr>
            <a:r>
              <a:rPr lang="en-US" sz="2000" dirty="0" err="1" smtClean="0">
                <a:solidFill>
                  <a:srgbClr val="002060"/>
                </a:solidFill>
                <a:latin typeface="Times New Roman" pitchFamily="18" charset="0"/>
                <a:cs typeface="Times New Roman" pitchFamily="18" charset="0"/>
              </a:rPr>
              <a:t>Strassen’s</a:t>
            </a:r>
            <a:r>
              <a:rPr lang="en-US" sz="2000" dirty="0" smtClean="0">
                <a:solidFill>
                  <a:srgbClr val="002060"/>
                </a:solidFill>
                <a:latin typeface="Times New Roman" pitchFamily="18" charset="0"/>
                <a:cs typeface="Times New Roman" pitchFamily="18" charset="0"/>
              </a:rPr>
              <a:t> Matrix Multiplication requires seven multiplications and 18 additions/subtractions, whereas the brute-force algorithm requires eight multiplications and four additions</a:t>
            </a:r>
          </a:p>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So for any matrix A and B be two n × n matrices where n is a power of 2.</a:t>
            </a:r>
          </a:p>
          <a:p>
            <a:pPr marL="252000" indent="-252000" algn="just">
              <a:spcBef>
                <a:spcPts val="0"/>
              </a:spcBef>
              <a:spcAft>
                <a:spcPts val="0"/>
              </a:spcAft>
            </a:pPr>
            <a:r>
              <a:rPr lang="en-US" sz="2000" dirty="0" smtClean="0">
                <a:solidFill>
                  <a:srgbClr val="002060"/>
                </a:solidFill>
                <a:latin typeface="Times New Roman" pitchFamily="18" charset="0"/>
                <a:cs typeface="Times New Roman" pitchFamily="18" charset="0"/>
              </a:rPr>
              <a:t>Here </a:t>
            </a:r>
            <a:r>
              <a:rPr lang="pt-BR" sz="2000" dirty="0" smtClean="0">
                <a:solidFill>
                  <a:srgbClr val="002060"/>
                </a:solidFill>
                <a:latin typeface="Times New Roman" pitchFamily="18" charset="0"/>
                <a:cs typeface="Times New Roman" pitchFamily="18" charset="0"/>
              </a:rPr>
              <a:t>M(n) = 7M(n/2) for n &gt; 1, M(1) = 1.</a:t>
            </a:r>
          </a:p>
          <a:p>
            <a:pPr marL="252000" indent="-252000" algn="just">
              <a:spcBef>
                <a:spcPts val="0"/>
              </a:spcBef>
              <a:spcAft>
                <a:spcPts val="0"/>
              </a:spcAft>
              <a:buNone/>
            </a:pPr>
            <a:r>
              <a:rPr lang="pt-BR" sz="2000" dirty="0" smtClean="0">
                <a:solidFill>
                  <a:srgbClr val="002060"/>
                </a:solidFill>
                <a:latin typeface="Times New Roman" pitchFamily="18" charset="0"/>
                <a:cs typeface="Times New Roman" pitchFamily="18" charset="0"/>
              </a:rPr>
              <a:t>	Since n = 2</a:t>
            </a:r>
            <a:r>
              <a:rPr lang="pt-BR" sz="2000" baseline="30000" dirty="0" smtClean="0">
                <a:solidFill>
                  <a:srgbClr val="002060"/>
                </a:solidFill>
                <a:latin typeface="Times New Roman" pitchFamily="18" charset="0"/>
                <a:cs typeface="Times New Roman" pitchFamily="18" charset="0"/>
              </a:rPr>
              <a:t>k</a:t>
            </a:r>
            <a:endParaRPr lang="en-US" sz="2000" baseline="30000" dirty="0" smtClean="0">
              <a:solidFill>
                <a:srgbClr val="002060"/>
              </a:solidFill>
              <a:latin typeface="Times New Roman" pitchFamily="18" charset="0"/>
              <a:cs typeface="Times New Roman" pitchFamily="18" charset="0"/>
            </a:endParaRP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M(2</a:t>
            </a:r>
            <a:r>
              <a:rPr lang="de-DE" sz="2000" baseline="30000" dirty="0" smtClean="0">
                <a:solidFill>
                  <a:srgbClr val="002060"/>
                </a:solidFill>
                <a:latin typeface="Times New Roman" pitchFamily="18" charset="0"/>
                <a:cs typeface="Times New Roman" pitchFamily="18" charset="0"/>
              </a:rPr>
              <a:t>k</a:t>
            </a:r>
            <a:r>
              <a:rPr lang="de-DE" sz="2000" dirty="0" smtClean="0">
                <a:solidFill>
                  <a:srgbClr val="002060"/>
                </a:solidFill>
                <a:latin typeface="Times New Roman" pitchFamily="18" charset="0"/>
                <a:cs typeface="Times New Roman" pitchFamily="18" charset="0"/>
              </a:rPr>
              <a:t>) = 7M(2</a:t>
            </a:r>
            <a:r>
              <a:rPr lang="de-DE" sz="2000" baseline="30000" dirty="0" smtClean="0">
                <a:solidFill>
                  <a:srgbClr val="002060"/>
                </a:solidFill>
                <a:latin typeface="Times New Roman" pitchFamily="18" charset="0"/>
                <a:cs typeface="Times New Roman" pitchFamily="18" charset="0"/>
              </a:rPr>
              <a:t>k−1</a:t>
            </a:r>
            <a:r>
              <a:rPr lang="de-DE" sz="2000"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 7[7M(2</a:t>
            </a:r>
            <a:r>
              <a:rPr lang="de-DE" sz="2000" baseline="30000" dirty="0" smtClean="0">
                <a:solidFill>
                  <a:srgbClr val="002060"/>
                </a:solidFill>
                <a:latin typeface="Times New Roman" pitchFamily="18" charset="0"/>
                <a:cs typeface="Times New Roman" pitchFamily="18" charset="0"/>
              </a:rPr>
              <a:t>k−2</a:t>
            </a:r>
            <a:r>
              <a:rPr lang="de-DE" sz="2000" dirty="0" smtClean="0">
                <a:solidFill>
                  <a:srgbClr val="002060"/>
                </a:solidFill>
                <a:latin typeface="Times New Roman" pitchFamily="18" charset="0"/>
                <a:cs typeface="Times New Roman" pitchFamily="18" charset="0"/>
              </a:rPr>
              <a:t>)]</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 7</a:t>
            </a:r>
            <a:r>
              <a:rPr lang="de-DE" sz="2000" baseline="30000" dirty="0" smtClean="0">
                <a:solidFill>
                  <a:srgbClr val="002060"/>
                </a:solidFill>
                <a:latin typeface="Times New Roman" pitchFamily="18" charset="0"/>
                <a:cs typeface="Times New Roman" pitchFamily="18" charset="0"/>
              </a:rPr>
              <a:t>2</a:t>
            </a:r>
            <a:r>
              <a:rPr lang="de-DE" sz="2000" dirty="0" smtClean="0">
                <a:solidFill>
                  <a:srgbClr val="002060"/>
                </a:solidFill>
                <a:latin typeface="Times New Roman" pitchFamily="18" charset="0"/>
                <a:cs typeface="Times New Roman" pitchFamily="18" charset="0"/>
              </a:rPr>
              <a:t>M(2</a:t>
            </a:r>
            <a:r>
              <a:rPr lang="de-DE" sz="2000" baseline="30000" dirty="0" smtClean="0">
                <a:solidFill>
                  <a:srgbClr val="002060"/>
                </a:solidFill>
                <a:latin typeface="Times New Roman" pitchFamily="18" charset="0"/>
                <a:cs typeface="Times New Roman" pitchFamily="18" charset="0"/>
              </a:rPr>
              <a:t>k−2</a:t>
            </a:r>
            <a:r>
              <a:rPr lang="de-DE" sz="2000"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In general</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M(2</a:t>
            </a:r>
            <a:r>
              <a:rPr lang="de-DE" sz="2000" baseline="30000" dirty="0" smtClean="0">
                <a:solidFill>
                  <a:srgbClr val="002060"/>
                </a:solidFill>
                <a:latin typeface="Times New Roman" pitchFamily="18" charset="0"/>
                <a:cs typeface="Times New Roman" pitchFamily="18" charset="0"/>
              </a:rPr>
              <a:t>k</a:t>
            </a:r>
            <a:r>
              <a:rPr lang="de-DE" sz="2000" dirty="0" smtClean="0">
                <a:solidFill>
                  <a:srgbClr val="002060"/>
                </a:solidFill>
                <a:latin typeface="Times New Roman" pitchFamily="18" charset="0"/>
                <a:cs typeface="Times New Roman" pitchFamily="18" charset="0"/>
              </a:rPr>
              <a:t>) = 7</a:t>
            </a:r>
            <a:r>
              <a:rPr lang="de-DE" sz="2000" baseline="30000" dirty="0" smtClean="0">
                <a:solidFill>
                  <a:srgbClr val="002060"/>
                </a:solidFill>
                <a:latin typeface="Times New Roman" pitchFamily="18" charset="0"/>
                <a:cs typeface="Times New Roman" pitchFamily="18" charset="0"/>
              </a:rPr>
              <a:t>i</a:t>
            </a:r>
            <a:r>
              <a:rPr lang="de-DE" sz="2000" dirty="0" smtClean="0">
                <a:solidFill>
                  <a:srgbClr val="002060"/>
                </a:solidFill>
                <a:latin typeface="Times New Roman" pitchFamily="18" charset="0"/>
                <a:cs typeface="Times New Roman" pitchFamily="18" charset="0"/>
              </a:rPr>
              <a:t>M(2</a:t>
            </a:r>
            <a:r>
              <a:rPr lang="de-DE" sz="2000" baseline="30000" dirty="0" smtClean="0">
                <a:solidFill>
                  <a:srgbClr val="002060"/>
                </a:solidFill>
                <a:latin typeface="Times New Roman" pitchFamily="18" charset="0"/>
                <a:cs typeface="Times New Roman" pitchFamily="18" charset="0"/>
              </a:rPr>
              <a:t>k−i</a:t>
            </a:r>
            <a:r>
              <a:rPr lang="de-DE" sz="2000" dirty="0" smtClean="0">
                <a:solidFill>
                  <a:srgbClr val="002060"/>
                </a:solidFill>
                <a:latin typeface="Times New Roman" pitchFamily="18" charset="0"/>
                <a:cs typeface="Times New Roman" pitchFamily="18" charset="0"/>
              </a:rPr>
              <a:t>) </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Let i=k</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M(2</a:t>
            </a:r>
            <a:r>
              <a:rPr lang="de-DE" sz="2000" baseline="30000" dirty="0" smtClean="0">
                <a:solidFill>
                  <a:srgbClr val="002060"/>
                </a:solidFill>
                <a:latin typeface="Times New Roman" pitchFamily="18" charset="0"/>
                <a:cs typeface="Times New Roman" pitchFamily="18" charset="0"/>
              </a:rPr>
              <a:t>k</a:t>
            </a:r>
            <a:r>
              <a:rPr lang="de-DE" sz="2000" dirty="0" smtClean="0">
                <a:solidFill>
                  <a:srgbClr val="002060"/>
                </a:solidFill>
                <a:latin typeface="Times New Roman" pitchFamily="18" charset="0"/>
                <a:cs typeface="Times New Roman" pitchFamily="18" charset="0"/>
              </a:rPr>
              <a:t>) = 7</a:t>
            </a:r>
            <a:r>
              <a:rPr lang="de-DE" sz="2000" baseline="30000" dirty="0" smtClean="0">
                <a:solidFill>
                  <a:srgbClr val="002060"/>
                </a:solidFill>
                <a:latin typeface="Times New Roman" pitchFamily="18" charset="0"/>
                <a:cs typeface="Times New Roman" pitchFamily="18" charset="0"/>
              </a:rPr>
              <a:t>k</a:t>
            </a:r>
            <a:r>
              <a:rPr lang="de-DE" sz="2000" dirty="0" smtClean="0">
                <a:solidFill>
                  <a:srgbClr val="002060"/>
                </a:solidFill>
                <a:latin typeface="Times New Roman" pitchFamily="18" charset="0"/>
                <a:cs typeface="Times New Roman" pitchFamily="18" charset="0"/>
              </a:rPr>
              <a:t>M(2</a:t>
            </a:r>
            <a:r>
              <a:rPr lang="de-DE" sz="2000" baseline="30000" dirty="0" smtClean="0">
                <a:solidFill>
                  <a:srgbClr val="002060"/>
                </a:solidFill>
                <a:latin typeface="Times New Roman" pitchFamily="18" charset="0"/>
                <a:cs typeface="Times New Roman" pitchFamily="18" charset="0"/>
              </a:rPr>
              <a:t>k−k</a:t>
            </a:r>
            <a:r>
              <a:rPr lang="de-DE" sz="2000" dirty="0" smtClean="0">
                <a:solidFill>
                  <a:srgbClr val="002060"/>
                </a:solidFill>
                <a:latin typeface="Times New Roman" pitchFamily="18" charset="0"/>
                <a:cs typeface="Times New Roman" pitchFamily="18" charset="0"/>
              </a:rPr>
              <a:t>) = 7</a:t>
            </a:r>
            <a:r>
              <a:rPr lang="de-DE" sz="2000" baseline="30000" dirty="0" smtClean="0">
                <a:solidFill>
                  <a:srgbClr val="002060"/>
                </a:solidFill>
                <a:latin typeface="Times New Roman" pitchFamily="18" charset="0"/>
                <a:cs typeface="Times New Roman" pitchFamily="18" charset="0"/>
              </a:rPr>
              <a:t>k</a:t>
            </a:r>
            <a:r>
              <a:rPr lang="de-DE" sz="2000" dirty="0" smtClean="0">
                <a:solidFill>
                  <a:srgbClr val="002060"/>
                </a:solidFill>
                <a:latin typeface="Times New Roman" pitchFamily="18" charset="0"/>
                <a:cs typeface="Times New Roman" pitchFamily="18" charset="0"/>
              </a:rPr>
              <a:t>M(2</a:t>
            </a:r>
            <a:r>
              <a:rPr lang="de-DE" sz="2000" baseline="30000" dirty="0" smtClean="0">
                <a:solidFill>
                  <a:srgbClr val="002060"/>
                </a:solidFill>
                <a:latin typeface="Times New Roman" pitchFamily="18" charset="0"/>
                <a:cs typeface="Times New Roman" pitchFamily="18" charset="0"/>
              </a:rPr>
              <a:t>0</a:t>
            </a:r>
            <a:r>
              <a:rPr lang="de-DE" sz="2000" dirty="0" smtClean="0">
                <a:solidFill>
                  <a:srgbClr val="002060"/>
                </a:solidFill>
                <a:latin typeface="Times New Roman" pitchFamily="18" charset="0"/>
                <a:cs typeface="Times New Roman" pitchFamily="18" charset="0"/>
              </a:rPr>
              <a:t>) = 7</a:t>
            </a:r>
            <a:r>
              <a:rPr lang="de-DE" sz="2000" baseline="30000" dirty="0" smtClean="0">
                <a:solidFill>
                  <a:srgbClr val="002060"/>
                </a:solidFill>
                <a:latin typeface="Times New Roman" pitchFamily="18" charset="0"/>
                <a:cs typeface="Times New Roman" pitchFamily="18" charset="0"/>
              </a:rPr>
              <a:t>k</a:t>
            </a:r>
          </a:p>
          <a:p>
            <a:pPr marL="252000" indent="-252000" algn="just">
              <a:spcBef>
                <a:spcPts val="0"/>
              </a:spcBef>
              <a:spcAft>
                <a:spcPts val="0"/>
              </a:spcAft>
              <a:buNone/>
            </a:pPr>
            <a:r>
              <a:rPr lang="de-DE" sz="2000" baseline="30000" dirty="0" smtClean="0">
                <a:solidFill>
                  <a:srgbClr val="002060"/>
                </a:solidFill>
                <a:latin typeface="Times New Roman" pitchFamily="18" charset="0"/>
                <a:cs typeface="Times New Roman" pitchFamily="18" charset="0"/>
              </a:rPr>
              <a:t>	</a:t>
            </a:r>
            <a:r>
              <a:rPr lang="de-DE" sz="2000" dirty="0" smtClean="0">
                <a:solidFill>
                  <a:srgbClr val="002060"/>
                </a:solidFill>
                <a:latin typeface="Times New Roman" pitchFamily="18" charset="0"/>
                <a:cs typeface="Times New Roman" pitchFamily="18" charset="0"/>
              </a:rPr>
              <a:t>But k = lon</a:t>
            </a:r>
            <a:r>
              <a:rPr lang="de-DE" sz="2000" baseline="-25000" dirty="0" smtClean="0">
                <a:solidFill>
                  <a:srgbClr val="002060"/>
                </a:solidFill>
                <a:latin typeface="Times New Roman" pitchFamily="18" charset="0"/>
                <a:cs typeface="Times New Roman" pitchFamily="18" charset="0"/>
              </a:rPr>
              <a:t>2</a:t>
            </a:r>
            <a:r>
              <a:rPr lang="de-DE" sz="2000" dirty="0" smtClean="0">
                <a:solidFill>
                  <a:srgbClr val="002060"/>
                </a:solidFill>
                <a:latin typeface="Times New Roman" pitchFamily="18" charset="0"/>
                <a:cs typeface="Times New Roman" pitchFamily="18" charset="0"/>
              </a:rPr>
              <a:t>n</a:t>
            </a:r>
          </a:p>
          <a:p>
            <a:pPr marL="252000" indent="-252000" algn="just">
              <a:spcBef>
                <a:spcPts val="0"/>
              </a:spcBef>
              <a:spcAft>
                <a:spcPts val="0"/>
              </a:spcAft>
              <a:buNone/>
            </a:pPr>
            <a:r>
              <a:rPr lang="de-DE" sz="2000" dirty="0" smtClean="0">
                <a:solidFill>
                  <a:srgbClr val="002060"/>
                </a:solidFill>
                <a:latin typeface="Times New Roman" pitchFamily="18" charset="0"/>
                <a:cs typeface="Times New Roman" pitchFamily="18" charset="0"/>
              </a:rPr>
              <a:t>	M(n) = 7</a:t>
            </a:r>
            <a:r>
              <a:rPr lang="de-DE" sz="2000" baseline="30000" dirty="0" smtClean="0">
                <a:solidFill>
                  <a:srgbClr val="002060"/>
                </a:solidFill>
                <a:latin typeface="Times New Roman" pitchFamily="18" charset="0"/>
                <a:cs typeface="Times New Roman" pitchFamily="18" charset="0"/>
              </a:rPr>
              <a:t> lon</a:t>
            </a:r>
            <a:r>
              <a:rPr lang="de-DE" sz="2000" baseline="-25000" dirty="0" smtClean="0">
                <a:solidFill>
                  <a:srgbClr val="002060"/>
                </a:solidFill>
                <a:latin typeface="Times New Roman" pitchFamily="18" charset="0"/>
                <a:cs typeface="Times New Roman" pitchFamily="18" charset="0"/>
              </a:rPr>
              <a:t>2</a:t>
            </a:r>
            <a:r>
              <a:rPr lang="de-DE" sz="2000" baseline="30000" dirty="0" smtClean="0">
                <a:solidFill>
                  <a:srgbClr val="002060"/>
                </a:solidFill>
                <a:latin typeface="Times New Roman" pitchFamily="18" charset="0"/>
                <a:cs typeface="Times New Roman" pitchFamily="18" charset="0"/>
              </a:rPr>
              <a:t>n = </a:t>
            </a:r>
            <a:r>
              <a:rPr lang="de-DE" sz="2000" dirty="0" smtClean="0">
                <a:solidFill>
                  <a:srgbClr val="002060"/>
                </a:solidFill>
                <a:latin typeface="Times New Roman" pitchFamily="18" charset="0"/>
                <a:cs typeface="Times New Roman" pitchFamily="18" charset="0"/>
              </a:rPr>
              <a:t>n</a:t>
            </a:r>
            <a:r>
              <a:rPr lang="de-DE" sz="2000" baseline="30000" dirty="0" smtClean="0">
                <a:solidFill>
                  <a:srgbClr val="002060"/>
                </a:solidFill>
                <a:latin typeface="Times New Roman" pitchFamily="18" charset="0"/>
                <a:cs typeface="Times New Roman" pitchFamily="18" charset="0"/>
              </a:rPr>
              <a:t> lon</a:t>
            </a:r>
            <a:r>
              <a:rPr lang="de-DE" sz="2000" baseline="-25000" dirty="0" smtClean="0">
                <a:solidFill>
                  <a:srgbClr val="002060"/>
                </a:solidFill>
                <a:latin typeface="Times New Roman" pitchFamily="18" charset="0"/>
                <a:cs typeface="Times New Roman" pitchFamily="18" charset="0"/>
              </a:rPr>
              <a:t>2</a:t>
            </a:r>
            <a:r>
              <a:rPr lang="de-DE" sz="2000" baseline="30000" dirty="0" smtClean="0">
                <a:solidFill>
                  <a:srgbClr val="002060"/>
                </a:solidFill>
                <a:latin typeface="Times New Roman" pitchFamily="18" charset="0"/>
                <a:cs typeface="Times New Roman" pitchFamily="18" charset="0"/>
              </a:rPr>
              <a:t>7 </a:t>
            </a:r>
            <a:r>
              <a:rPr lang="de-DE" sz="2000" dirty="0" smtClean="0">
                <a:solidFill>
                  <a:srgbClr val="002060"/>
                </a:solidFill>
                <a:latin typeface="Times New Roman" pitchFamily="18" charset="0"/>
                <a:cs typeface="Times New Roman" pitchFamily="18" charset="0"/>
              </a:rPr>
              <a:t>= n</a:t>
            </a:r>
            <a:r>
              <a:rPr lang="de-DE" sz="2000" baseline="30000" dirty="0" smtClean="0">
                <a:solidFill>
                  <a:srgbClr val="002060"/>
                </a:solidFill>
                <a:latin typeface="Times New Roman" pitchFamily="18" charset="0"/>
                <a:cs typeface="Times New Roman" pitchFamily="18" charset="0"/>
              </a:rPr>
              <a:t>2.807</a:t>
            </a:r>
            <a:endParaRPr lang="en-US" sz="2000" baseline="30000" dirty="0" smtClean="0">
              <a:solidFill>
                <a:srgbClr val="002060"/>
              </a:solidFill>
              <a:latin typeface="Times New Roman" pitchFamily="18" charset="0"/>
              <a:cs typeface="Times New Roman" pitchFamily="18" charset="0"/>
            </a:endParaRPr>
          </a:p>
          <a:p>
            <a:pPr marL="252000" indent="-252000" algn="just">
              <a:buNone/>
            </a:pPr>
            <a:r>
              <a:rPr lang="en-US" sz="2000" dirty="0" smtClean="0">
                <a:solidFill>
                  <a:srgbClr val="002060"/>
                </a:solidFill>
                <a:latin typeface="Times New Roman" pitchFamily="18" charset="0"/>
                <a:cs typeface="Times New Roman" pitchFamily="18" charset="0"/>
              </a:rPr>
              <a:t>	which is lesser than n</a:t>
            </a:r>
            <a:r>
              <a:rPr lang="en-US" sz="2000" baseline="30000" dirty="0" smtClean="0">
                <a:solidFill>
                  <a:srgbClr val="002060"/>
                </a:solidFill>
                <a:latin typeface="Times New Roman" pitchFamily="18" charset="0"/>
                <a:cs typeface="Times New Roman" pitchFamily="18" charset="0"/>
              </a:rPr>
              <a:t>3</a:t>
            </a:r>
            <a:r>
              <a:rPr lang="en-US" sz="2000" dirty="0" smtClean="0">
                <a:solidFill>
                  <a:srgbClr val="002060"/>
                </a:solidFill>
                <a:latin typeface="Times New Roman" pitchFamily="18" charset="0"/>
                <a:cs typeface="Times New Roman" pitchFamily="18" charset="0"/>
              </a:rPr>
              <a:t> of normal matrix multiplication</a:t>
            </a:r>
          </a:p>
          <a:p>
            <a:pPr marL="252000" indent="-252000" algn="just"/>
            <a:endParaRPr lang="en-US" sz="2000" dirty="0" smtClean="0">
              <a:solidFill>
                <a:srgbClr val="002060"/>
              </a:solidFill>
              <a:latin typeface="Times New Roman" pitchFamily="18" charset="0"/>
              <a:cs typeface="Times New Roman" pitchFamily="18" charset="0"/>
            </a:endParaRPr>
          </a:p>
          <a:p>
            <a:pPr marL="252000" indent="-252000" algn="just"/>
            <a:endParaRPr lang="en-US" sz="2000" dirty="0" smtClean="0">
              <a:solidFill>
                <a:srgbClr val="002060"/>
              </a:solidFill>
              <a:latin typeface="Times New Roman" pitchFamily="18" charset="0"/>
              <a:cs typeface="Times New Roman" pitchFamily="18" charset="0"/>
            </a:endParaRPr>
          </a:p>
        </p:txBody>
      </p:sp>
      <p:sp>
        <p:nvSpPr>
          <p:cNvPr id="3" name="TextBox 2"/>
          <p:cNvSpPr txBox="1"/>
          <p:nvPr/>
        </p:nvSpPr>
        <p:spPr>
          <a:xfrm>
            <a:off x="571472" y="285728"/>
            <a:ext cx="8001056" cy="584775"/>
          </a:xfrm>
          <a:prstGeom prst="rect">
            <a:avLst/>
          </a:prstGeom>
          <a:noFill/>
        </p:spPr>
        <p:txBody>
          <a:bodyPr wrap="square" rtlCol="0">
            <a:spAutoFit/>
          </a:bodyPr>
          <a:lstStyle/>
          <a:p>
            <a:pPr algn="ctr"/>
            <a:r>
              <a:rPr lang="en-IN" sz="3200" b="1" dirty="0" err="1" smtClean="0">
                <a:solidFill>
                  <a:srgbClr val="C00000"/>
                </a:solidFill>
                <a:latin typeface="Times New Roman" pitchFamily="18" charset="0"/>
                <a:cs typeface="Times New Roman" pitchFamily="18" charset="0"/>
              </a:rPr>
              <a:t>Strassen’s</a:t>
            </a:r>
            <a:r>
              <a:rPr lang="en-IN" sz="3200" b="1" dirty="0" smtClean="0">
                <a:solidFill>
                  <a:srgbClr val="C00000"/>
                </a:solidFill>
                <a:latin typeface="Times New Roman" pitchFamily="18" charset="0"/>
                <a:cs typeface="Times New Roman" pitchFamily="18" charset="0"/>
              </a:rPr>
              <a:t> Matrix Multiplication</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2280115" y="2714620"/>
            <a:ext cx="4863653" cy="923330"/>
          </a:xfrm>
          <a:prstGeom prst="rect">
            <a:avLst/>
          </a:prstGeom>
          <a:noFill/>
        </p:spPr>
        <p:txBody>
          <a:bodyPr wrap="square" lIns="91440" tIns="45720" rIns="91440" bIns="45720">
            <a:spAutoFit/>
          </a:bodyPr>
          <a:lstStyle/>
          <a:p>
            <a:pPr algn="ctr"/>
            <a:r>
              <a:rPr lang="en-US"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THANK YOU</a:t>
            </a:r>
            <a:endParaRPr lang="en-US" sz="5400" b="1" cap="none" spc="0"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extLst>
      <p:ext uri="{BB962C8B-B14F-4D97-AF65-F5344CB8AC3E}">
        <p14:creationId xmlns:p14="http://schemas.microsoft.com/office/powerpoint/2010/main" xmlns="" val="252087426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2500" dirty="0" smtClean="0">
                <a:solidFill>
                  <a:srgbClr val="002060"/>
                </a:solidFill>
                <a:latin typeface="Times New Roman" pitchFamily="18" charset="0"/>
                <a:cs typeface="Times New Roman" pitchFamily="18" charset="0"/>
              </a:rPr>
              <a:t>Divide-and-conquer is probably the best-known general algorithm design Technique.</a:t>
            </a:r>
          </a:p>
          <a:p>
            <a:pPr marL="252000" indent="-252000" algn="just"/>
            <a:r>
              <a:rPr lang="en-US" sz="2500" dirty="0" smtClean="0">
                <a:solidFill>
                  <a:srgbClr val="002060"/>
                </a:solidFill>
                <a:latin typeface="Times New Roman" pitchFamily="18" charset="0"/>
                <a:cs typeface="Times New Roman" pitchFamily="18" charset="0"/>
              </a:rPr>
              <a:t>Divide-and-conquer algorithms work according to the following general plan:</a:t>
            </a:r>
          </a:p>
          <a:p>
            <a:pPr marL="572040" lvl="1" indent="-252000" algn="just">
              <a:buFont typeface="Wingdings" pitchFamily="2" charset="2"/>
              <a:buChar char="ü"/>
            </a:pPr>
            <a:r>
              <a:rPr lang="en-US" sz="2300" dirty="0" smtClean="0">
                <a:solidFill>
                  <a:srgbClr val="002060"/>
                </a:solidFill>
                <a:latin typeface="Times New Roman" pitchFamily="18" charset="0"/>
                <a:cs typeface="Times New Roman" pitchFamily="18" charset="0"/>
              </a:rPr>
              <a:t>A problem is divided into several sub-problems of the same type, ideally of about equal size.</a:t>
            </a:r>
          </a:p>
          <a:p>
            <a:pPr marL="572040" lvl="1" indent="-252000" algn="just">
              <a:buFont typeface="Wingdings" pitchFamily="2" charset="2"/>
              <a:buChar char="ü"/>
            </a:pPr>
            <a:r>
              <a:rPr lang="en-US" sz="2300" dirty="0" smtClean="0">
                <a:solidFill>
                  <a:srgbClr val="002060"/>
                </a:solidFill>
                <a:latin typeface="Times New Roman" pitchFamily="18" charset="0"/>
                <a:cs typeface="Times New Roman" pitchFamily="18" charset="0"/>
              </a:rPr>
              <a:t>The sub-problems are solved separately</a:t>
            </a:r>
          </a:p>
          <a:p>
            <a:pPr marL="572040" lvl="1" indent="-252000" algn="just">
              <a:buFont typeface="Wingdings" pitchFamily="2" charset="2"/>
              <a:buChar char="ü"/>
            </a:pPr>
            <a:r>
              <a:rPr lang="en-US" sz="2300" dirty="0" smtClean="0">
                <a:solidFill>
                  <a:srgbClr val="002060"/>
                </a:solidFill>
                <a:latin typeface="Times New Roman" pitchFamily="18" charset="0"/>
                <a:cs typeface="Times New Roman" pitchFamily="18" charset="0"/>
              </a:rPr>
              <a:t>The solutions to the sub-problems are combined to get a solution to the original problem.</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DIVIDE AND CONQUER</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p:cNvPicPr>
            <a:picLocks noGrp="1" noChangeAspect="1" noChangeArrowheads="1"/>
          </p:cNvPicPr>
          <p:nvPr>
            <p:ph idx="1"/>
          </p:nvPr>
        </p:nvPicPr>
        <p:blipFill>
          <a:blip r:embed="rId2"/>
          <a:srcRect/>
          <a:stretch>
            <a:fillRect/>
          </a:stretch>
        </p:blipFill>
        <p:spPr bwMode="auto">
          <a:xfrm>
            <a:off x="1428728" y="357166"/>
            <a:ext cx="6215106" cy="5946726"/>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47700" y="2814638"/>
            <a:ext cx="8077200" cy="757238"/>
          </a:xfrm>
        </p:spPr>
        <p:txBody>
          <a:bodyPr/>
          <a:lstStyle/>
          <a:p>
            <a:pPr marL="182880" indent="0" algn="ctr">
              <a:buNone/>
            </a:pPr>
            <a:r>
              <a:rPr lang="en-US" sz="4000" dirty="0" smtClean="0">
                <a:solidFill>
                  <a:srgbClr val="C00000"/>
                </a:solidFill>
                <a:effectLst/>
                <a:latin typeface="Times New Roman" pitchFamily="18" charset="0"/>
                <a:cs typeface="Times New Roman" pitchFamily="18" charset="0"/>
              </a:rPr>
              <a:t>MERGE SORT</a:t>
            </a:r>
            <a:endParaRPr lang="en-IN" sz="4000" dirty="0">
              <a:solidFill>
                <a:srgbClr val="C00000"/>
              </a:solidFill>
              <a:latin typeface="Times New Roman" pitchFamily="18" charset="0"/>
              <a:cs typeface="Times New Roman" pitchFamily="18" charset="0"/>
            </a:endParaRPr>
          </a:p>
        </p:txBody>
      </p:sp>
    </p:spTree>
    <p:extLst>
      <p:ext uri="{BB962C8B-B14F-4D97-AF65-F5344CB8AC3E}">
        <p14:creationId xmlns="" xmlns:p14="http://schemas.microsoft.com/office/powerpoint/2010/main" val="78541240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Autofit/>
          </a:bodyPr>
          <a:lstStyle/>
          <a:p>
            <a:pPr marL="252000" indent="-252000" algn="just"/>
            <a:r>
              <a:rPr lang="en-US" sz="3000" dirty="0" err="1" smtClean="0">
                <a:solidFill>
                  <a:srgbClr val="002060"/>
                </a:solidFill>
                <a:latin typeface="Times New Roman" pitchFamily="18" charset="0"/>
                <a:cs typeface="Times New Roman" pitchFamily="18" charset="0"/>
              </a:rPr>
              <a:t>Mergesort</a:t>
            </a:r>
            <a:r>
              <a:rPr lang="en-US" sz="3000" dirty="0" smtClean="0">
                <a:solidFill>
                  <a:srgbClr val="002060"/>
                </a:solidFill>
                <a:latin typeface="Times New Roman" pitchFamily="18" charset="0"/>
                <a:cs typeface="Times New Roman" pitchFamily="18" charset="0"/>
              </a:rPr>
              <a:t> is a perfect example of a successful application of the divide and conquer technique. </a:t>
            </a:r>
          </a:p>
          <a:p>
            <a:pPr marL="252000" indent="-252000" algn="just"/>
            <a:r>
              <a:rPr lang="en-US" sz="3000" dirty="0" smtClean="0">
                <a:solidFill>
                  <a:srgbClr val="002060"/>
                </a:solidFill>
                <a:latin typeface="Times New Roman" pitchFamily="18" charset="0"/>
                <a:cs typeface="Times New Roman" pitchFamily="18" charset="0"/>
              </a:rPr>
              <a:t>It sorts a given array A[0..n − 1] by dividing it into two halves A[0..n/2 − 1] and A[n/2..n − 1], sorting each of them recursively, and then merging the two smaller sorted arrays into a single sorted one</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MERGE SORT</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026" name="Picture 2"/>
          <p:cNvPicPr>
            <a:picLocks noChangeAspect="1" noChangeArrowheads="1"/>
          </p:cNvPicPr>
          <p:nvPr/>
        </p:nvPicPr>
        <p:blipFill>
          <a:blip r:embed="rId2"/>
          <a:srcRect/>
          <a:stretch>
            <a:fillRect/>
          </a:stretch>
        </p:blipFill>
        <p:spPr bwMode="auto">
          <a:xfrm>
            <a:off x="2143108" y="500042"/>
            <a:ext cx="5643602" cy="6056864"/>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rmAutofit fontScale="85000" lnSpcReduction="20000"/>
          </a:bodyPr>
          <a:lstStyle/>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ALGORITHM </a:t>
            </a:r>
            <a:r>
              <a:rPr lang="en-US" sz="3200" dirty="0" err="1" smtClean="0">
                <a:solidFill>
                  <a:srgbClr val="002060"/>
                </a:solidFill>
                <a:latin typeface="Times New Roman" pitchFamily="18" charset="0"/>
                <a:cs typeface="Times New Roman" pitchFamily="18" charset="0"/>
              </a:rPr>
              <a:t>Mergesort</a:t>
            </a:r>
            <a:r>
              <a:rPr lang="en-US" sz="3200" dirty="0" smtClean="0">
                <a:solidFill>
                  <a:srgbClr val="002060"/>
                </a:solidFill>
                <a:latin typeface="Times New Roman" pitchFamily="18" charset="0"/>
                <a:cs typeface="Times New Roman" pitchFamily="18" charset="0"/>
              </a:rPr>
              <a:t>(A[0..n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//Sorts array A[0..n − 1] by recursive </a:t>
            </a:r>
            <a:r>
              <a:rPr lang="en-US" sz="3200" dirty="0" err="1" smtClean="0">
                <a:solidFill>
                  <a:srgbClr val="002060"/>
                </a:solidFill>
                <a:latin typeface="Times New Roman" pitchFamily="18" charset="0"/>
                <a:cs typeface="Times New Roman" pitchFamily="18" charset="0"/>
              </a:rPr>
              <a:t>mergesort</a:t>
            </a:r>
            <a:endParaRPr lang="en-US" sz="3200" dirty="0" smtClean="0">
              <a:solidFill>
                <a:srgbClr val="002060"/>
              </a:solidFill>
              <a:latin typeface="Times New Roman" pitchFamily="18" charset="0"/>
              <a:cs typeface="Times New Roman" pitchFamily="18" charset="0"/>
            </a:endParaRP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//Input: An array A[0..n − 1] of orderable elements</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//Output: Array A[0..n − 1] sorted in </a:t>
            </a:r>
            <a:r>
              <a:rPr lang="en-US" sz="3200" dirty="0" err="1" smtClean="0">
                <a:solidFill>
                  <a:srgbClr val="002060"/>
                </a:solidFill>
                <a:latin typeface="Times New Roman" pitchFamily="18" charset="0"/>
                <a:cs typeface="Times New Roman" pitchFamily="18" charset="0"/>
              </a:rPr>
              <a:t>nondecreasing</a:t>
            </a:r>
            <a:r>
              <a:rPr lang="en-US" sz="3200" dirty="0" smtClean="0">
                <a:solidFill>
                  <a:srgbClr val="002060"/>
                </a:solidFill>
                <a:latin typeface="Times New Roman" pitchFamily="18" charset="0"/>
                <a:cs typeface="Times New Roman" pitchFamily="18" charset="0"/>
              </a:rPr>
              <a:t> order</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if n &gt;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copy A[0..floor(n/2) − 1] to B[0.. floor(n/2)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copy A[floor(n/2)..n − 1] to C[0..ceil(n/2) − 1]</a:t>
            </a:r>
          </a:p>
          <a:p>
            <a:pPr marL="252000" indent="-252000" algn="just">
              <a:lnSpc>
                <a:spcPct val="120000"/>
              </a:lnSpc>
              <a:buNone/>
            </a:pPr>
            <a:r>
              <a:rPr lang="en-US" sz="3200" dirty="0" err="1" smtClean="0">
                <a:solidFill>
                  <a:srgbClr val="002060"/>
                </a:solidFill>
                <a:latin typeface="Times New Roman" pitchFamily="18" charset="0"/>
                <a:cs typeface="Times New Roman" pitchFamily="18" charset="0"/>
              </a:rPr>
              <a:t>Mergesort</a:t>
            </a:r>
            <a:r>
              <a:rPr lang="en-US" sz="3200" dirty="0" smtClean="0">
                <a:solidFill>
                  <a:srgbClr val="002060"/>
                </a:solidFill>
                <a:latin typeface="Times New Roman" pitchFamily="18" charset="0"/>
                <a:cs typeface="Times New Roman" pitchFamily="18" charset="0"/>
              </a:rPr>
              <a:t>(B[0..floor(n/2) − 1])</a:t>
            </a:r>
          </a:p>
          <a:p>
            <a:pPr marL="252000" indent="-252000" algn="just">
              <a:lnSpc>
                <a:spcPct val="120000"/>
              </a:lnSpc>
              <a:buNone/>
            </a:pPr>
            <a:r>
              <a:rPr lang="en-US" sz="3200" dirty="0" err="1" smtClean="0">
                <a:solidFill>
                  <a:srgbClr val="002060"/>
                </a:solidFill>
                <a:latin typeface="Times New Roman" pitchFamily="18" charset="0"/>
                <a:cs typeface="Times New Roman" pitchFamily="18" charset="0"/>
              </a:rPr>
              <a:t>Mergesort</a:t>
            </a:r>
            <a:r>
              <a:rPr lang="en-US" sz="3200" dirty="0" smtClean="0">
                <a:solidFill>
                  <a:srgbClr val="002060"/>
                </a:solidFill>
                <a:latin typeface="Times New Roman" pitchFamily="18" charset="0"/>
                <a:cs typeface="Times New Roman" pitchFamily="18" charset="0"/>
              </a:rPr>
              <a:t>(C[0..ceil(n/2)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Merge(B, C, A)</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Merge Sort</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428596" y="1071546"/>
            <a:ext cx="8286808" cy="5357850"/>
          </a:xfrm>
        </p:spPr>
        <p:txBody>
          <a:bodyPr>
            <a:normAutofit fontScale="62500" lnSpcReduction="20000"/>
          </a:bodyPr>
          <a:lstStyle/>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ALGORITHM Merge(B[0..p − 1], C[0..q − 1], A[0..p + q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//Merges two sorted arrays into one sorted array</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//Input: Arrays B[0..p − 1] and C[0..q − 1] both sorted</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//Output: Sorted array A[0..p + q − 1] of the elements of B and C</a:t>
            </a:r>
          </a:p>
          <a:p>
            <a:pPr marL="252000" indent="-252000" algn="just">
              <a:lnSpc>
                <a:spcPct val="120000"/>
              </a:lnSpc>
              <a:buNone/>
            </a:pP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←0; j ←0; k←0</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while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&lt; p and j &lt; q do</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	if B[</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C[j ]</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		A[k]←B[</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	else     </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		A[k]←C[j]; j ←j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	</a:t>
            </a:r>
            <a:r>
              <a:rPr lang="en-US" sz="3200" dirty="0" err="1" smtClean="0">
                <a:solidFill>
                  <a:srgbClr val="002060"/>
                </a:solidFill>
                <a:latin typeface="Times New Roman" pitchFamily="18" charset="0"/>
                <a:cs typeface="Times New Roman" pitchFamily="18" charset="0"/>
              </a:rPr>
              <a:t>k←k</a:t>
            </a:r>
            <a:r>
              <a:rPr lang="en-US" sz="3200" dirty="0" smtClean="0">
                <a:solidFill>
                  <a:srgbClr val="002060"/>
                </a:solidFill>
                <a:latin typeface="Times New Roman" pitchFamily="18" charset="0"/>
                <a:cs typeface="Times New Roman" pitchFamily="18" charset="0"/>
              </a:rPr>
              <a:t>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if </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 = p 	copy C[j..q − 1] to A[k..p + q − 1]</a:t>
            </a:r>
          </a:p>
          <a:p>
            <a:pPr marL="252000" indent="-252000" algn="just">
              <a:lnSpc>
                <a:spcPct val="120000"/>
              </a:lnSpc>
              <a:buNone/>
            </a:pPr>
            <a:r>
              <a:rPr lang="en-US" sz="3200" dirty="0" smtClean="0">
                <a:solidFill>
                  <a:srgbClr val="002060"/>
                </a:solidFill>
                <a:latin typeface="Times New Roman" pitchFamily="18" charset="0"/>
                <a:cs typeface="Times New Roman" pitchFamily="18" charset="0"/>
              </a:rPr>
              <a:t>else 	copy B[</a:t>
            </a:r>
            <a:r>
              <a:rPr lang="en-US" sz="3200" dirty="0" err="1" smtClean="0">
                <a:solidFill>
                  <a:srgbClr val="002060"/>
                </a:solidFill>
                <a:latin typeface="Times New Roman" pitchFamily="18" charset="0"/>
                <a:cs typeface="Times New Roman" pitchFamily="18" charset="0"/>
              </a:rPr>
              <a:t>i</a:t>
            </a:r>
            <a:r>
              <a:rPr lang="en-US" sz="3200" dirty="0" smtClean="0">
                <a:solidFill>
                  <a:srgbClr val="002060"/>
                </a:solidFill>
                <a:latin typeface="Times New Roman" pitchFamily="18" charset="0"/>
                <a:cs typeface="Times New Roman" pitchFamily="18" charset="0"/>
              </a:rPr>
              <a:t>..p − 1] to A[k..p + q − 1]</a:t>
            </a:r>
          </a:p>
        </p:txBody>
      </p:sp>
      <p:sp>
        <p:nvSpPr>
          <p:cNvPr id="3" name="TextBox 2"/>
          <p:cNvSpPr txBox="1"/>
          <p:nvPr/>
        </p:nvSpPr>
        <p:spPr>
          <a:xfrm>
            <a:off x="571472" y="357166"/>
            <a:ext cx="8001056" cy="584775"/>
          </a:xfrm>
          <a:prstGeom prst="rect">
            <a:avLst/>
          </a:prstGeom>
          <a:noFill/>
        </p:spPr>
        <p:txBody>
          <a:bodyPr wrap="square" rtlCol="0">
            <a:spAutoFit/>
          </a:bodyPr>
          <a:lstStyle/>
          <a:p>
            <a:pPr algn="ctr"/>
            <a:r>
              <a:rPr lang="en-IN" sz="3200" b="1" dirty="0" smtClean="0">
                <a:solidFill>
                  <a:srgbClr val="C00000"/>
                </a:solidFill>
                <a:latin typeface="Times New Roman" pitchFamily="18" charset="0"/>
                <a:cs typeface="Times New Roman" pitchFamily="18" charset="0"/>
              </a:rPr>
              <a:t>Merge Sort</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Slipstream">
  <a:themeElements>
    <a:clrScheme name="Slipstream">
      <a:dk1>
        <a:sysClr val="windowText" lastClr="000000"/>
      </a:dk1>
      <a:lt1>
        <a:sysClr val="window" lastClr="FFFFFF"/>
      </a:lt1>
      <a:dk2>
        <a:srgbClr val="212745"/>
      </a:dk2>
      <a:lt2>
        <a:srgbClr val="B4DCFA"/>
      </a:lt2>
      <a:accent1>
        <a:srgbClr val="4E67C8"/>
      </a:accent1>
      <a:accent2>
        <a:srgbClr val="5ECCF3"/>
      </a:accent2>
      <a:accent3>
        <a:srgbClr val="A7EA52"/>
      </a:accent3>
      <a:accent4>
        <a:srgbClr val="5DCEAF"/>
      </a:accent4>
      <a:accent5>
        <a:srgbClr val="FF8021"/>
      </a:accent5>
      <a:accent6>
        <a:srgbClr val="F14124"/>
      </a:accent6>
      <a:hlink>
        <a:srgbClr val="56C7AA"/>
      </a:hlink>
      <a:folHlink>
        <a:srgbClr val="59A8D1"/>
      </a:folHlink>
    </a:clrScheme>
    <a:fontScheme name="Slipstream">
      <a:majorFont>
        <a:latin typeface="Trebuchet MS"/>
        <a:ea typeface=""/>
        <a:cs typeface=""/>
        <a:font script="Jpan" typeface="HGｺﾞｼｯｸM"/>
        <a:font script="Hang" typeface="HY그래픽B"/>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HGｺﾞｼｯｸM"/>
        <a:font script="Hang" typeface="HY그래픽M"/>
        <a:font script="Hans" typeface="方正姚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Slipstream">
      <a:fillStyleLst>
        <a:solidFill>
          <a:schemeClr val="phClr"/>
        </a:solidFill>
        <a:gradFill rotWithShape="1">
          <a:gsLst>
            <a:gs pos="28000">
              <a:schemeClr val="phClr">
                <a:tint val="18000"/>
                <a:satMod val="120000"/>
                <a:lumMod val="88000"/>
              </a:schemeClr>
            </a:gs>
            <a:gs pos="100000">
              <a:schemeClr val="phClr">
                <a:tint val="40000"/>
                <a:satMod val="100000"/>
                <a:lumMod val="78000"/>
              </a:schemeClr>
            </a:gs>
          </a:gsLst>
          <a:lin ang="5400000" scaled="0"/>
        </a:gradFill>
        <a:gradFill rotWithShape="1">
          <a:gsLst>
            <a:gs pos="0">
              <a:schemeClr val="phClr">
                <a:lumMod val="95000"/>
              </a:schemeClr>
            </a:gs>
            <a:gs pos="100000">
              <a:schemeClr val="phClr">
                <a:shade val="82000"/>
                <a:satMod val="125000"/>
                <a:lumMod val="74000"/>
              </a:schemeClr>
            </a:gs>
          </a:gsLst>
          <a:lin ang="5400000" scaled="0"/>
        </a:gradFill>
      </a:fillStyleLst>
      <a:lnStyleLst>
        <a:ln w="9525" cap="flat" cmpd="sng" algn="ctr">
          <a:solidFill>
            <a:schemeClr val="phClr"/>
          </a:solidFill>
          <a:prstDash val="solid"/>
        </a:ln>
        <a:ln w="15875" cap="flat" cmpd="sng" algn="ctr">
          <a:solidFill>
            <a:schemeClr val="phClr">
              <a:shade val="75000"/>
              <a:satMod val="125000"/>
              <a:lumMod val="75000"/>
            </a:schemeClr>
          </a:solidFill>
          <a:prstDash val="solid"/>
        </a:ln>
        <a:ln w="25400" cap="flat" cmpd="sng" algn="ctr">
          <a:solidFill>
            <a:schemeClr val="phClr"/>
          </a:solidFill>
          <a:prstDash val="solid"/>
        </a:ln>
      </a:lnStyleLst>
      <a:effectStyleLst>
        <a:effectStyle>
          <a:effectLst>
            <a:outerShdw blurRad="63500" dist="50800" dir="5400000" sx="98000" sy="98000" rotWithShape="0">
              <a:srgbClr val="000000">
                <a:alpha val="20000"/>
              </a:srgbClr>
            </a:outerShdw>
          </a:effectLst>
        </a:effectStyle>
        <a:effectStyle>
          <a:effectLst>
            <a:outerShdw blurRad="40005" dist="22984" dir="5400000" rotWithShape="0">
              <a:srgbClr val="000000">
                <a:alpha val="45000"/>
              </a:srgbClr>
            </a:outerShdw>
          </a:effectLst>
          <a:scene3d>
            <a:camera prst="orthographicFront">
              <a:rot lat="0" lon="0" rev="0"/>
            </a:camera>
            <a:lightRig rig="balanced" dir="tr"/>
          </a:scene3d>
          <a:sp3d prstMaterial="matte">
            <a:bevelT w="19050" h="38100"/>
          </a:sp3d>
        </a:effectStyle>
        <a:effectStyle>
          <a:effectLst>
            <a:reflection blurRad="38100" stA="26000" endPos="23000" dist="25400" dir="5400000" sy="-100000" rotWithShape="0"/>
          </a:effectLst>
          <a:scene3d>
            <a:camera prst="orthographicFront">
              <a:rot lat="0" lon="0" rev="0"/>
            </a:camera>
            <a:lightRig rig="balanced" dir="tr"/>
          </a:scene3d>
          <a:sp3d contourW="14605" prstMaterial="plastic">
            <a:bevelT w="50800"/>
            <a:contourClr>
              <a:schemeClr val="phClr">
                <a:shade val="30000"/>
                <a:satMod val="120000"/>
              </a:schemeClr>
            </a:contourClr>
          </a:sp3d>
        </a:effectStyle>
      </a:effectStyleLst>
      <a:bgFillStyleLst>
        <a:solidFill>
          <a:schemeClr val="phClr"/>
        </a:solidFill>
        <a:gradFill rotWithShape="1">
          <a:gsLst>
            <a:gs pos="0">
              <a:schemeClr val="phClr">
                <a:tint val="98000"/>
                <a:shade val="90000"/>
                <a:satMod val="160000"/>
                <a:lumMod val="100000"/>
              </a:schemeClr>
            </a:gs>
            <a:gs pos="60000">
              <a:schemeClr val="phClr">
                <a:tint val="95000"/>
                <a:shade val="100000"/>
                <a:satMod val="130000"/>
                <a:lumMod val="130000"/>
              </a:schemeClr>
            </a:gs>
            <a:gs pos="100000">
              <a:schemeClr val="phClr">
                <a:tint val="97000"/>
                <a:shade val="100000"/>
                <a:hueMod val="100000"/>
                <a:satMod val="140000"/>
                <a:lumMod val="80000"/>
              </a:schemeClr>
            </a:gs>
          </a:gsLst>
          <a:path path="circle">
            <a:fillToRect l="20000" t="10000" r="20000" b="60000"/>
          </a:path>
        </a:gradFill>
        <a:gradFill rotWithShape="1">
          <a:gsLst>
            <a:gs pos="0">
              <a:schemeClr val="phClr">
                <a:tint val="94000"/>
                <a:satMod val="160000"/>
                <a:lumMod val="160000"/>
              </a:schemeClr>
            </a:gs>
            <a:gs pos="42000">
              <a:schemeClr val="phClr">
                <a:tint val="94000"/>
                <a:shade val="94000"/>
                <a:satMod val="160000"/>
                <a:lumMod val="130000"/>
              </a:schemeClr>
            </a:gs>
            <a:gs pos="100000">
              <a:schemeClr val="phClr">
                <a:tint val="97000"/>
                <a:shade val="94000"/>
                <a:satMod val="180000"/>
                <a:lumMod val="84000"/>
              </a:schemeClr>
            </a:gs>
          </a:gsLst>
          <a:path path="circle">
            <a:fillToRect l="24000" t="44000" r="24000" b="12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Slipstream</Template>
  <TotalTime>2027</TotalTime>
  <Words>1286</Words>
  <Application>Microsoft Office PowerPoint</Application>
  <PresentationFormat>On-screen Show (4:3)</PresentationFormat>
  <Paragraphs>161</Paragraphs>
  <Slides>24</Slides>
  <Notes>0</Notes>
  <HiddenSlides>0</HiddenSlides>
  <MMClips>0</MMClips>
  <ScaleCrop>false</ScaleCrop>
  <HeadingPairs>
    <vt:vector size="4" baseType="variant">
      <vt:variant>
        <vt:lpstr>Theme</vt:lpstr>
      </vt:variant>
      <vt:variant>
        <vt:i4>1</vt:i4>
      </vt:variant>
      <vt:variant>
        <vt:lpstr>Slide Titles</vt:lpstr>
      </vt:variant>
      <vt:variant>
        <vt:i4>24</vt:i4>
      </vt:variant>
    </vt:vector>
  </HeadingPairs>
  <TitlesOfParts>
    <vt:vector size="25" baseType="lpstr">
      <vt:lpstr>Slipstream</vt:lpstr>
      <vt:lpstr>18ITT42 - DESIGN AND ANALYSIS OF ALGORITHMS  (IV-Semester)</vt:lpstr>
      <vt:lpstr>Slide 2</vt:lpstr>
      <vt:lpstr>Slide 3</vt:lpstr>
      <vt:lpstr>Slide 4</vt:lpstr>
      <vt:lpstr>MERGE SORT</vt:lpstr>
      <vt:lpstr>Slide 6</vt:lpstr>
      <vt:lpstr>Slide 7</vt:lpstr>
      <vt:lpstr>Slide 8</vt:lpstr>
      <vt:lpstr>Slide 9</vt:lpstr>
      <vt:lpstr>Slide 10</vt:lpstr>
      <vt:lpstr>Slide 11</vt:lpstr>
      <vt:lpstr>QUICK SORT</vt:lpstr>
      <vt:lpstr>Slide 13</vt:lpstr>
      <vt:lpstr>Slide 14</vt:lpstr>
      <vt:lpstr>Slide 15</vt:lpstr>
      <vt:lpstr>Slide 16</vt:lpstr>
      <vt:lpstr>Slide 17</vt:lpstr>
      <vt:lpstr>Strassen’s Matrix Multiplication</vt:lpstr>
      <vt:lpstr>Slide 19</vt:lpstr>
      <vt:lpstr>Slide 20</vt:lpstr>
      <vt:lpstr>Slide 21</vt:lpstr>
      <vt:lpstr>Slide 22</vt:lpstr>
      <vt:lpstr>Slide 23</vt:lpstr>
      <vt:lpstr>Slide 24</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18CST32-Data Structures III-Semester</dc:title>
  <dc:creator>MYiT</dc:creator>
  <cp:lastModifiedBy>CSE</cp:lastModifiedBy>
  <cp:revision>165</cp:revision>
  <dcterms:created xsi:type="dcterms:W3CDTF">2006-08-16T00:00:00Z</dcterms:created>
  <dcterms:modified xsi:type="dcterms:W3CDTF">2023-02-03T07:05:57Z</dcterms:modified>
</cp:coreProperties>
</file>